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60" r:id="rId1"/>
  </p:sldMasterIdLst>
  <p:notesMasterIdLst>
    <p:notesMasterId r:id="rId24"/>
  </p:notesMasterIdLst>
  <p:handoutMasterIdLst>
    <p:handoutMasterId r:id="rId25"/>
  </p:handoutMasterIdLst>
  <p:sldIdLst>
    <p:sldId id="660" r:id="rId2"/>
    <p:sldId id="661" r:id="rId3"/>
    <p:sldId id="662" r:id="rId4"/>
    <p:sldId id="663" r:id="rId5"/>
    <p:sldId id="665" r:id="rId6"/>
    <p:sldId id="666" r:id="rId7"/>
    <p:sldId id="667" r:id="rId8"/>
    <p:sldId id="668" r:id="rId9"/>
    <p:sldId id="669" r:id="rId10"/>
    <p:sldId id="670" r:id="rId11"/>
    <p:sldId id="671" r:id="rId12"/>
    <p:sldId id="672" r:id="rId13"/>
    <p:sldId id="673" r:id="rId14"/>
    <p:sldId id="674" r:id="rId15"/>
    <p:sldId id="675" r:id="rId16"/>
    <p:sldId id="679" r:id="rId17"/>
    <p:sldId id="680" r:id="rId18"/>
    <p:sldId id="681" r:id="rId19"/>
    <p:sldId id="682" r:id="rId20"/>
    <p:sldId id="676" r:id="rId21"/>
    <p:sldId id="677" r:id="rId22"/>
    <p:sldId id="581" r:id="rId23"/>
  </p:sldIdLst>
  <p:sldSz cx="9144000" cy="5143500" type="screen16x9"/>
  <p:notesSz cx="6858000" cy="9144000"/>
  <p:embeddedFontLst>
    <p:embeddedFont>
      <p:font typeface="微软雅黑" panose="020B0503020204020204" pitchFamily="34" charset="-122"/>
      <p:regular r:id="rId26"/>
      <p:bold r:id="rId27"/>
    </p:embeddedFont>
    <p:embeddedFont>
      <p:font typeface="Calibri" panose="020F0502020204030204" pitchFamily="34" charset="0"/>
      <p:regular r:id="rId28"/>
      <p:bold r:id="rId29"/>
      <p:italic r:id="rId30"/>
      <p:boldItalic r:id="rId31"/>
    </p:embeddedFont>
    <p:embeddedFont>
      <p:font typeface="楷体" panose="02010609060101010101" pitchFamily="49" charset="-122"/>
      <p:regular r:id="rId32"/>
    </p:embeddedFont>
    <p:embeddedFont>
      <p:font typeface="黑体" panose="02010609060101010101" pitchFamily="49" charset="-122"/>
      <p:regular r:id="rId33"/>
    </p:embeddedFont>
    <p:embeddedFont>
      <p:font typeface="Impact" panose="020B0806030902050204" pitchFamily="34" charset="0"/>
      <p:regular r:id="rId34"/>
    </p:embeddedFont>
  </p:embeddedFont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970" autoAdjust="0"/>
    <p:restoredTop sz="95062" autoAdjust="0"/>
  </p:normalViewPr>
  <p:slideViewPr>
    <p:cSldViewPr>
      <p:cViewPr varScale="1">
        <p:scale>
          <a:sx n="113" d="100"/>
          <a:sy n="113" d="100"/>
        </p:scale>
        <p:origin x="-456" y="-102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1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font" Target="fonts/font9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33" Type="http://schemas.openxmlformats.org/officeDocument/2006/relationships/font" Target="fonts/font8.fntdata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4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32" Type="http://schemas.openxmlformats.org/officeDocument/2006/relationships/font" Target="fonts/font7.fntdata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3.fntdata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6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2.fntdata"/><Relationship Id="rId30" Type="http://schemas.openxmlformats.org/officeDocument/2006/relationships/font" Target="fonts/font5.fntdata"/><Relationship Id="rId35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="" xmlns:a16="http://schemas.microsoft.com/office/drawing/2014/main" id="{E7A0F3EC-2160-4FE7-9AF5-41C11F7B83CE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="" xmlns:a16="http://schemas.microsoft.com/office/drawing/2014/main" id="{F863F8EE-900E-43A1-A89D-05ABA4AA364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="" xmlns:a16="http://schemas.microsoft.com/office/drawing/2014/main" id="{042CF125-8581-47AE-AAD6-938BB00455B5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="" xmlns:a16="http://schemas.microsoft.com/office/drawing/2014/main" id="{36E47D5A-B931-4473-89A2-91FE2E93BEB3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buFont typeface="Arial" panose="020B0604020202020204" pitchFamily="34" charset="0"/>
              <a:buNone/>
              <a:defRPr sz="1200"/>
            </a:lvl1pPr>
          </a:lstStyle>
          <a:p>
            <a:fld id="{67975BE9-3F43-4323-B23A-0C4A02535BA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63236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="" xmlns:a16="http://schemas.microsoft.com/office/drawing/2014/main" id="{655CB9B2-D858-4A0E-8B4B-448665A0238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="" xmlns:a16="http://schemas.microsoft.com/office/drawing/2014/main" id="{89D75A83-4243-4814-B347-537C876C12C6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幻灯片图像占位符 3">
            <a:extLst>
              <a:ext uri="{FF2B5EF4-FFF2-40B4-BE49-F238E27FC236}">
                <a16:creationId xmlns="" xmlns:a16="http://schemas.microsoft.com/office/drawing/2014/main" id="{D448D036-D166-4923-AAA9-F3B39FF4620A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>
            <a:extLst>
              <a:ext uri="{FF2B5EF4-FFF2-40B4-BE49-F238E27FC236}">
                <a16:creationId xmlns="" xmlns:a16="http://schemas.microsoft.com/office/drawing/2014/main" id="{9A897652-6666-4D3F-96D1-777ABF972D9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normAutofit/>
          </a:bodyPr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>
            <a:extLst>
              <a:ext uri="{FF2B5EF4-FFF2-40B4-BE49-F238E27FC236}">
                <a16:creationId xmlns="" xmlns:a16="http://schemas.microsoft.com/office/drawing/2014/main" id="{A24CB6ED-4C75-4C74-80B9-D74AE4EB8D01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="" xmlns:a16="http://schemas.microsoft.com/office/drawing/2014/main" id="{AEE01808-8224-48EF-9427-4159CE75B75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buFont typeface="Arial" panose="020B0604020202020204" pitchFamily="34" charset="0"/>
              <a:buNone/>
              <a:defRPr sz="1200"/>
            </a:lvl1pPr>
          </a:lstStyle>
          <a:p>
            <a:fld id="{B3D1D795-F20A-4A87-B94C-679F8C0BE9F4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208423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86241409"/>
      </p:ext>
    </p:extLst>
  </p:cSld>
  <p:clrMapOvr>
    <a:masterClrMapping/>
  </p:clrMapOvr>
  <p:transition spd="slow">
    <p:rand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27570201"/>
      </p:ext>
    </p:extLst>
  </p:cSld>
  <p:clrMapOvr>
    <a:masterClrMapping/>
  </p:clrMapOvr>
  <p:transition spd="slow">
    <p:rand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30677391"/>
      </p:ext>
    </p:extLst>
  </p:cSld>
  <p:clrMapOvr>
    <a:masterClrMapping/>
  </p:clrMapOvr>
  <p:transition spd="slow">
    <p:random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51224247"/>
      </p:ext>
    </p:extLst>
  </p:cSld>
  <p:clrMapOvr>
    <a:masterClrMapping/>
  </p:clrMapOvr>
  <p:transition spd="slow">
    <p:random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75277322"/>
      </p:ext>
    </p:extLst>
  </p:cSld>
  <p:clrMapOvr>
    <a:masterClrMapping/>
  </p:clrMapOvr>
  <p:transition spd="slow">
    <p:random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36894646"/>
      </p:ext>
    </p:extLst>
  </p:cSld>
  <p:clrMapOvr>
    <a:masterClrMapping/>
  </p:clrMapOvr>
  <p:transition spd="slow">
    <p:random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47920922"/>
      </p:ext>
    </p:extLst>
  </p:cSld>
  <p:clrMapOvr>
    <a:masterClrMapping/>
  </p:clrMapOvr>
  <p:transition spd="slow">
    <p:random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40013596"/>
      </p:ext>
    </p:extLst>
  </p:cSld>
  <p:clrMapOvr>
    <a:masterClrMapping/>
  </p:clrMapOvr>
  <p:transition spd="slow">
    <p:random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06881720"/>
      </p:ext>
    </p:extLst>
  </p:cSld>
  <p:clrMapOvr>
    <a:masterClrMapping/>
  </p:clrMapOvr>
  <p:transition spd="slow">
    <p:random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99835599"/>
      </p:ext>
    </p:extLst>
  </p:cSld>
  <p:clrMapOvr>
    <a:masterClrMapping/>
  </p:clrMapOvr>
  <p:transition spd="slow">
    <p:random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14361140"/>
      </p:ext>
    </p:extLst>
  </p:cSld>
  <p:clrMapOvr>
    <a:masterClrMapping/>
  </p:clrMapOvr>
  <p:transition spd="slow">
    <p:rand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3903317"/>
      </p:ext>
    </p:extLst>
  </p:cSld>
  <p:clrMapOvr>
    <a:masterClrMapping/>
  </p:clrMapOvr>
  <p:transition spd="slow">
    <p:random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83338604"/>
      </p:ext>
    </p:extLst>
  </p:cSld>
  <p:clrMapOvr>
    <a:masterClrMapping/>
  </p:clrMapOvr>
  <p:transition spd="slow">
    <p:random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89957555"/>
      </p:ext>
    </p:extLst>
  </p:cSld>
  <p:clrMapOvr>
    <a:masterClrMapping/>
  </p:clrMapOvr>
  <p:transition spd="slow">
    <p:random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92288190"/>
      </p:ext>
    </p:extLst>
  </p:cSld>
  <p:clrMapOvr>
    <a:masterClrMapping/>
  </p:clrMapOvr>
  <p:transition spd="slow">
    <p:random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02600831"/>
      </p:ext>
    </p:extLst>
  </p:cSld>
  <p:clrMapOvr>
    <a:masterClrMapping/>
  </p:clrMapOvr>
  <p:transition spd="slow">
    <p:random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13501982"/>
      </p:ext>
    </p:extLst>
  </p:cSld>
  <p:clrMapOvr>
    <a:masterClrMapping/>
  </p:clrMapOvr>
  <p:transition spd="slow">
    <p:random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9056674"/>
      </p:ext>
    </p:extLst>
  </p:cSld>
  <p:clrMapOvr>
    <a:masterClrMapping/>
  </p:clrMapOvr>
  <p:transition spd="slow">
    <p:random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79091536"/>
      </p:ext>
    </p:extLst>
  </p:cSld>
  <p:clrMapOvr>
    <a:masterClrMapping/>
  </p:clrMapOvr>
  <p:transition spd="slow">
    <p:random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56629368"/>
      </p:ext>
    </p:extLst>
  </p:cSld>
  <p:clrMapOvr>
    <a:masterClrMapping/>
  </p:clrMapOvr>
  <p:transition spd="slow">
    <p:random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85955541"/>
      </p:ext>
    </p:extLst>
  </p:cSld>
  <p:clrMapOvr>
    <a:masterClrMapping/>
  </p:clrMapOvr>
  <p:transition spd="slow">
    <p:random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98447489"/>
      </p:ext>
    </p:extLst>
  </p:cSld>
  <p:clrMapOvr>
    <a:masterClrMapping/>
  </p:clrMapOvr>
  <p:transition spd="slow">
    <p:rand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0058528"/>
      </p:ext>
    </p:extLst>
  </p:cSld>
  <p:clrMapOvr>
    <a:masterClrMapping/>
  </p:clrMapOvr>
  <p:transition spd="slow">
    <p:random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25506446"/>
      </p:ext>
    </p:extLst>
  </p:cSld>
  <p:clrMapOvr>
    <a:masterClrMapping/>
  </p:clrMapOvr>
  <p:transition spd="slow">
    <p:random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414899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60434142"/>
      </p:ext>
    </p:extLst>
  </p:cSld>
  <p:clrMapOvr>
    <a:masterClrMapping/>
  </p:clrMapOvr>
  <p:transition spd="slow">
    <p:rand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29215187"/>
      </p:ext>
    </p:extLst>
  </p:cSld>
  <p:clrMapOvr>
    <a:masterClrMapping/>
  </p:clrMapOvr>
  <p:transition spd="slow">
    <p:rand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1012111"/>
      </p:ext>
    </p:extLst>
  </p:cSld>
  <p:clrMapOvr>
    <a:masterClrMapping/>
  </p:clrMapOvr>
  <p:transition spd="slow">
    <p:rand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15433383"/>
      </p:ext>
    </p:extLst>
  </p:cSld>
  <p:clrMapOvr>
    <a:masterClrMapping/>
  </p:clrMapOvr>
  <p:transition spd="slow">
    <p:rand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31849462"/>
      </p:ext>
    </p:extLst>
  </p:cSld>
  <p:clrMapOvr>
    <a:masterClrMapping/>
  </p:clrMapOvr>
  <p:transition spd="slow">
    <p:rand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60429520"/>
      </p:ext>
    </p:extLst>
  </p:cSld>
  <p:clrMapOvr>
    <a:masterClrMapping/>
  </p:clrMapOvr>
  <p:transition spd="slow">
    <p:random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image" Target="../media/image2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5">
            <a:extLst>
              <a:ext uri="{FF2B5EF4-FFF2-40B4-BE49-F238E27FC236}">
                <a16:creationId xmlns="" xmlns:a16="http://schemas.microsoft.com/office/drawing/2014/main" id="{DBE8E61E-D8F3-4F7C-8C64-B3C7CB60EDED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443413"/>
            <a:ext cx="9144000" cy="715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8" name="矩形 6">
            <a:extLst>
              <a:ext uri="{FF2B5EF4-FFF2-40B4-BE49-F238E27FC236}">
                <a16:creationId xmlns="" xmlns:a16="http://schemas.microsoft.com/office/drawing/2014/main" id="{C16E46DF-64F9-4F85-B48A-593A908CA36C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6216652" y="69850"/>
            <a:ext cx="1524000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defRPr/>
            </a:pPr>
            <a:r>
              <a:rPr kumimoji="1" lang="zh-CN" altLang="en-US" sz="2400" b="1" dirty="0">
                <a:solidFill>
                  <a:srgbClr val="A11111"/>
                </a:solidFill>
                <a:latin typeface="宋体" pitchFamily="2" charset="-122"/>
              </a:rPr>
              <a:t>新闻写作</a:t>
            </a:r>
            <a:r>
              <a:rPr kumimoji="1" lang="en-US" altLang="zh-CN" sz="2400" b="1" dirty="0">
                <a:solidFill>
                  <a:srgbClr val="A11111"/>
                </a:solidFill>
                <a:latin typeface="宋体" pitchFamily="2" charset="-122"/>
              </a:rPr>
              <a:t>/</a:t>
            </a:r>
          </a:p>
        </p:txBody>
      </p:sp>
      <p:pic>
        <p:nvPicPr>
          <p:cNvPr id="6" name="Picture 2" descr="C:\Users\Administrator\Desktop\初中七彩课堂图标.png"/>
          <p:cNvPicPr>
            <a:picLocks noChangeAspect="1" noChangeArrowheads="1"/>
          </p:cNvPicPr>
          <p:nvPr userDrawn="1"/>
        </p:nvPicPr>
        <p:blipFill>
          <a:blip r:embed="rId3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6580" y="51470"/>
            <a:ext cx="1440270" cy="5815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  <p:sldLayoutId id="2147483679" r:id="rId19"/>
    <p:sldLayoutId id="2147483680" r:id="rId20"/>
    <p:sldLayoutId id="2147483681" r:id="rId21"/>
    <p:sldLayoutId id="2147483682" r:id="rId22"/>
    <p:sldLayoutId id="2147483683" r:id="rId23"/>
    <p:sldLayoutId id="2147483684" r:id="rId24"/>
    <p:sldLayoutId id="2147483685" r:id="rId25"/>
    <p:sldLayoutId id="2147483686" r:id="rId26"/>
    <p:sldLayoutId id="2147483687" r:id="rId27"/>
    <p:sldLayoutId id="2147483688" r:id="rId28"/>
    <p:sldLayoutId id="2147483689" r:id="rId29"/>
    <p:sldLayoutId id="2147483690" r:id="rId30"/>
    <p:sldLayoutId id="2147483691" r:id="rId31"/>
  </p:sldLayoutIdLst>
  <p:transition spd="slow">
    <p:random/>
  </p:transition>
  <p:txStyles>
    <p:titleStyle>
      <a:lvl1pPr algn="ctr" defTabSz="685800" rtl="0" eaLnBrk="0" fontAlgn="base" hangingPunct="0"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2pPr>
      <a:lvl3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3pPr>
      <a:lvl4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4pPr>
      <a:lvl5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5pPr>
      <a:lvl6pPr marL="4572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6pPr>
      <a:lvl7pPr marL="9144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7pPr>
      <a:lvl8pPr marL="13716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8pPr>
      <a:lvl9pPr marL="18288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9pPr>
    </p:titleStyle>
    <p:bodyStyle>
      <a:lvl1pPr marL="257175" indent="-257175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214313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13">
            <a:extLst>
              <a:ext uri="{FF2B5EF4-FFF2-40B4-BE49-F238E27FC236}">
                <a16:creationId xmlns="" xmlns:a16="http://schemas.microsoft.com/office/drawing/2014/main" id="{DA9123F5-0EE5-4438-9359-333AD9754F6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9142412" cy="5153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2051" name="组合 1">
            <a:extLst>
              <a:ext uri="{FF2B5EF4-FFF2-40B4-BE49-F238E27FC236}">
                <a16:creationId xmlns="" xmlns:a16="http://schemas.microsoft.com/office/drawing/2014/main" id="{A64FD941-2C7A-4E3F-B55D-B059646995B6}"/>
              </a:ext>
            </a:extLst>
          </p:cNvPr>
          <p:cNvGrpSpPr>
            <a:grpSpLocks/>
          </p:cNvGrpSpPr>
          <p:nvPr/>
        </p:nvGrpSpPr>
        <p:grpSpPr bwMode="auto">
          <a:xfrm>
            <a:off x="58738" y="50800"/>
            <a:ext cx="1920875" cy="369888"/>
            <a:chOff x="58738" y="50800"/>
            <a:chExt cx="1920875" cy="368777"/>
          </a:xfrm>
        </p:grpSpPr>
        <p:sp>
          <p:nvSpPr>
            <p:cNvPr id="8" name="圆角矩形 7">
              <a:extLst>
                <a:ext uri="{FF2B5EF4-FFF2-40B4-BE49-F238E27FC236}">
                  <a16:creationId xmlns="" xmlns:a16="http://schemas.microsoft.com/office/drawing/2014/main" id="{92E2402E-6124-4882-9763-095AFBE03C5D}"/>
                </a:ext>
              </a:extLst>
            </p:cNvPr>
            <p:cNvSpPr/>
            <p:nvPr/>
          </p:nvSpPr>
          <p:spPr>
            <a:xfrm>
              <a:off x="58738" y="98282"/>
              <a:ext cx="1920875" cy="311799"/>
            </a:xfrm>
            <a:prstGeom prst="round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 b="1"/>
            </a:p>
          </p:txBody>
        </p:sp>
        <p:sp>
          <p:nvSpPr>
            <p:cNvPr id="2057" name="文本框 1">
              <a:extLst>
                <a:ext uri="{FF2B5EF4-FFF2-40B4-BE49-F238E27FC236}">
                  <a16:creationId xmlns="" xmlns:a16="http://schemas.microsoft.com/office/drawing/2014/main" id="{3D1994AF-2D8A-47FE-9DA0-4496AE9F327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17475" y="50800"/>
              <a:ext cx="1800493" cy="368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b="1" dirty="0">
                  <a:solidFill>
                    <a:schemeClr val="bg1"/>
                  </a:solidFill>
                  <a:latin typeface="宋体" panose="02010600030101010101" pitchFamily="2" charset="-122"/>
                </a:rPr>
                <a:t>八年级语文上册</a:t>
              </a:r>
            </a:p>
          </p:txBody>
        </p:sp>
      </p:grpSp>
      <p:sp>
        <p:nvSpPr>
          <p:cNvPr id="10" name="TextBox 48">
            <a:extLst>
              <a:ext uri="{FF2B5EF4-FFF2-40B4-BE49-F238E27FC236}">
                <a16:creationId xmlns="" xmlns:a16="http://schemas.microsoft.com/office/drawing/2014/main" id="{F02A140C-BE56-4463-8BCA-6F8FAEF8A6DA}"/>
              </a:ext>
            </a:extLst>
          </p:cNvPr>
          <p:cNvSpPr txBox="1"/>
          <p:nvPr/>
        </p:nvSpPr>
        <p:spPr>
          <a:xfrm>
            <a:off x="1799692" y="1563638"/>
            <a:ext cx="5544616" cy="854080"/>
          </a:xfrm>
          <a:prstGeom prst="rect">
            <a:avLst/>
          </a:prstGeom>
          <a:noFill/>
          <a:ln w="19050">
            <a:solidFill>
              <a:schemeClr val="tx1"/>
            </a:solidFill>
          </a:ln>
          <a:effectLst>
            <a:softEdge rad="31750"/>
          </a:effec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51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cs typeface="Kaiti SC"/>
              </a:rPr>
              <a:t>任务三  新闻写作</a:t>
            </a:r>
          </a:p>
        </p:txBody>
      </p:sp>
      <p:pic>
        <p:nvPicPr>
          <p:cNvPr id="9" name="Picture 2" descr="C:\Users\Administrator\Desktop\初中七彩课堂图标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6580" y="51470"/>
            <a:ext cx="1440270" cy="5815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矩形 1">
            <a:extLst>
              <a:ext uri="{FF2B5EF4-FFF2-40B4-BE49-F238E27FC236}">
                <a16:creationId xmlns="" xmlns:a16="http://schemas.microsoft.com/office/drawing/2014/main" id="{32B79D87-9874-48C1-B4BC-A5AEE2ADB116}"/>
              </a:ext>
            </a:extLst>
          </p:cNvPr>
          <p:cNvSpPr>
            <a:spLocks noChangeArrowheads="1"/>
          </p:cNvSpPr>
          <p:nvPr/>
        </p:nvSpPr>
        <p:spPr bwMode="auto">
          <a:xfrm>
            <a:off x="900113" y="842963"/>
            <a:ext cx="7416800" cy="3324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再次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要写好导语。</a:t>
            </a:r>
            <a:endParaRPr lang="en-US" altLang="zh-CN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导语是消息的核心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也是消息这一新闻体裁的重要特征。</a:t>
            </a:r>
          </a:p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最后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要注意语言的准确、简练、易懂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在此基础上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可适当讲究生动形象。</a:t>
            </a:r>
          </a:p>
        </p:txBody>
      </p:sp>
      <p:grpSp>
        <p:nvGrpSpPr>
          <p:cNvPr id="11267" name="组合 9">
            <a:extLst>
              <a:ext uri="{FF2B5EF4-FFF2-40B4-BE49-F238E27FC236}">
                <a16:creationId xmlns="" xmlns:a16="http://schemas.microsoft.com/office/drawing/2014/main" id="{FC7A4963-1059-42DD-9997-D10DDAC692E5}"/>
              </a:ext>
            </a:extLst>
          </p:cNvPr>
          <p:cNvGrpSpPr>
            <a:grpSpLocks/>
          </p:cNvGrpSpPr>
          <p:nvPr/>
        </p:nvGrpSpPr>
        <p:grpSpPr bwMode="auto">
          <a:xfrm>
            <a:off x="44450" y="-39688"/>
            <a:ext cx="2006600" cy="522288"/>
            <a:chOff x="70" y="-63"/>
            <a:chExt cx="3160" cy="824"/>
          </a:xfrm>
        </p:grpSpPr>
        <p:sp>
          <p:nvSpPr>
            <p:cNvPr id="11268" name="文本框 6">
              <a:extLst>
                <a:ext uri="{FF2B5EF4-FFF2-40B4-BE49-F238E27FC236}">
                  <a16:creationId xmlns="" xmlns:a16="http://schemas.microsoft.com/office/drawing/2014/main" id="{408B5BF6-8A69-47F8-8AFC-5DE42D789BD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78" y="-63"/>
              <a:ext cx="2552" cy="8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kumimoji="1" lang="zh-CN" altLang="en-US" sz="2800">
                  <a:latin typeface="黑体" panose="02010609060101010101" pitchFamily="49" charset="-122"/>
                  <a:ea typeface="黑体" panose="02010609060101010101" pitchFamily="49" charset="-122"/>
                </a:rPr>
                <a:t>精读细研</a:t>
              </a:r>
            </a:p>
          </p:txBody>
        </p:sp>
        <p:cxnSp>
          <p:nvCxnSpPr>
            <p:cNvPr id="5" name="直线连接符 9">
              <a:extLst>
                <a:ext uri="{FF2B5EF4-FFF2-40B4-BE49-F238E27FC236}">
                  <a16:creationId xmlns="" xmlns:a16="http://schemas.microsoft.com/office/drawing/2014/main" id="{8088E370-8A5A-44EA-914B-720FF22F5A6C}"/>
                </a:ext>
              </a:extLst>
            </p:cNvPr>
            <p:cNvCxnSpPr/>
            <p:nvPr/>
          </p:nvCxnSpPr>
          <p:spPr>
            <a:xfrm>
              <a:off x="70" y="701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菱形 5">
              <a:extLst>
                <a:ext uri="{FF2B5EF4-FFF2-40B4-BE49-F238E27FC236}">
                  <a16:creationId xmlns="" xmlns:a16="http://schemas.microsoft.com/office/drawing/2014/main" id="{1B162478-74B7-4412-87EE-D61429EB3353}"/>
                </a:ext>
              </a:extLst>
            </p:cNvPr>
            <p:cNvSpPr/>
            <p:nvPr/>
          </p:nvSpPr>
          <p:spPr>
            <a:xfrm>
              <a:off x="125" y="147"/>
              <a:ext cx="553" cy="554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矩形 1">
            <a:extLst>
              <a:ext uri="{FF2B5EF4-FFF2-40B4-BE49-F238E27FC236}">
                <a16:creationId xmlns="" xmlns:a16="http://schemas.microsoft.com/office/drawing/2014/main" id="{E39A4ED1-068B-4654-A428-53AF7A8CAC9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43038" y="754063"/>
            <a:ext cx="3776662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其他新闻体裁的写作</a:t>
            </a:r>
          </a:p>
        </p:txBody>
      </p:sp>
      <p:sp>
        <p:nvSpPr>
          <p:cNvPr id="12291" name="矩形 2">
            <a:extLst>
              <a:ext uri="{FF2B5EF4-FFF2-40B4-BE49-F238E27FC236}">
                <a16:creationId xmlns="" xmlns:a16="http://schemas.microsoft.com/office/drawing/2014/main" id="{181AF2B2-CD03-4C00-9CFB-AC2DABA526D2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8675" y="1276350"/>
            <a:ext cx="7704138" cy="3322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新闻特写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一篇新闻特写往往精选一两个典型故事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用十分精当的语言叙述出来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辅以设置悬念、制造矛盾冲突和抖包袱等故事表现手法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在增加报道趣味性的同时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不断深化或衬托新闻主题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并强化新闻传播效果。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2292" name="组合 9">
            <a:extLst>
              <a:ext uri="{FF2B5EF4-FFF2-40B4-BE49-F238E27FC236}">
                <a16:creationId xmlns="" xmlns:a16="http://schemas.microsoft.com/office/drawing/2014/main" id="{BE64948E-C7D9-4388-8917-E4A52CC58450}"/>
              </a:ext>
            </a:extLst>
          </p:cNvPr>
          <p:cNvGrpSpPr>
            <a:grpSpLocks/>
          </p:cNvGrpSpPr>
          <p:nvPr/>
        </p:nvGrpSpPr>
        <p:grpSpPr bwMode="auto">
          <a:xfrm>
            <a:off x="44450" y="-39688"/>
            <a:ext cx="2006600" cy="522288"/>
            <a:chOff x="70" y="-63"/>
            <a:chExt cx="3160" cy="824"/>
          </a:xfrm>
        </p:grpSpPr>
        <p:sp>
          <p:nvSpPr>
            <p:cNvPr id="12293" name="文本框 6">
              <a:extLst>
                <a:ext uri="{FF2B5EF4-FFF2-40B4-BE49-F238E27FC236}">
                  <a16:creationId xmlns="" xmlns:a16="http://schemas.microsoft.com/office/drawing/2014/main" id="{4FABB0D6-883A-486D-BC75-BAB0C1EE9FF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78" y="-63"/>
              <a:ext cx="2552" cy="8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kumimoji="1" lang="zh-CN" altLang="en-US" sz="2800">
                  <a:latin typeface="黑体" panose="02010609060101010101" pitchFamily="49" charset="-122"/>
                  <a:ea typeface="黑体" panose="02010609060101010101" pitchFamily="49" charset="-122"/>
                </a:rPr>
                <a:t>精读细研</a:t>
              </a:r>
            </a:p>
          </p:txBody>
        </p:sp>
        <p:cxnSp>
          <p:nvCxnSpPr>
            <p:cNvPr id="6" name="直线连接符 9">
              <a:extLst>
                <a:ext uri="{FF2B5EF4-FFF2-40B4-BE49-F238E27FC236}">
                  <a16:creationId xmlns="" xmlns:a16="http://schemas.microsoft.com/office/drawing/2014/main" id="{CF7EDFA7-6A3F-4F67-84A8-CE019EA0B4A8}"/>
                </a:ext>
              </a:extLst>
            </p:cNvPr>
            <p:cNvCxnSpPr/>
            <p:nvPr/>
          </p:nvCxnSpPr>
          <p:spPr>
            <a:xfrm>
              <a:off x="70" y="701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菱形 6">
              <a:extLst>
                <a:ext uri="{FF2B5EF4-FFF2-40B4-BE49-F238E27FC236}">
                  <a16:creationId xmlns="" xmlns:a16="http://schemas.microsoft.com/office/drawing/2014/main" id="{AC348EBB-300D-463A-95E7-38B5F4D4A90E}"/>
                </a:ext>
              </a:extLst>
            </p:cNvPr>
            <p:cNvSpPr/>
            <p:nvPr/>
          </p:nvSpPr>
          <p:spPr>
            <a:xfrm>
              <a:off x="125" y="147"/>
              <a:ext cx="553" cy="554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矩形 1">
            <a:extLst>
              <a:ext uri="{FF2B5EF4-FFF2-40B4-BE49-F238E27FC236}">
                <a16:creationId xmlns="" xmlns:a16="http://schemas.microsoft.com/office/drawing/2014/main" id="{3927320C-43F1-4FCB-B394-D04A31B45FA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3528" y="455613"/>
            <a:ext cx="8569647" cy="44012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人物通讯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选择人物时的注意事项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能体现时代精神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反映社会面貌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；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能构成新闻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有较突出的事迹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；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生命形态和生活轨迹有一定的独特之处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；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人物有鲜明的个性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能给读者留下深刻的印象。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buFont typeface="Arial" panose="020B0604020202020204" pitchFamily="34" charset="0"/>
              <a:buNone/>
            </a:pP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表现人物时的注意事项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514350" indent="-514350" eaLnBrk="1" hangingPunct="1">
              <a:buFont typeface="+mj-ea"/>
              <a:buAutoNum type="circleNumDbPlain"/>
            </a:pP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表现人物性格的奇异点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；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514350" indent="-514350" eaLnBrk="1" hangingPunct="1">
              <a:buFont typeface="+mj-ea"/>
              <a:buAutoNum type="circleNumDbPlain"/>
            </a:pP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在矛盾冲突中表现人物特点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；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514350" indent="-514350" eaLnBrk="1" hangingPunct="1">
              <a:buFont typeface="+mj-ea"/>
              <a:buAutoNum type="circleNumDbPlain"/>
            </a:pP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借他人之口刻画人物形象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；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514350" indent="-514350" eaLnBrk="1" hangingPunct="1">
              <a:buFont typeface="+mj-ea"/>
              <a:buAutoNum type="circleNumDbPlain"/>
            </a:pP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借景写人。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3315" name="组合 9">
            <a:extLst>
              <a:ext uri="{FF2B5EF4-FFF2-40B4-BE49-F238E27FC236}">
                <a16:creationId xmlns="" xmlns:a16="http://schemas.microsoft.com/office/drawing/2014/main" id="{0AB9F85B-6F2B-4073-BA0B-5A3B05F49075}"/>
              </a:ext>
            </a:extLst>
          </p:cNvPr>
          <p:cNvGrpSpPr>
            <a:grpSpLocks/>
          </p:cNvGrpSpPr>
          <p:nvPr/>
        </p:nvGrpSpPr>
        <p:grpSpPr bwMode="auto">
          <a:xfrm>
            <a:off x="44450" y="-39688"/>
            <a:ext cx="2006600" cy="522288"/>
            <a:chOff x="70" y="-63"/>
            <a:chExt cx="3160" cy="824"/>
          </a:xfrm>
        </p:grpSpPr>
        <p:sp>
          <p:nvSpPr>
            <p:cNvPr id="13316" name="文本框 6">
              <a:extLst>
                <a:ext uri="{FF2B5EF4-FFF2-40B4-BE49-F238E27FC236}">
                  <a16:creationId xmlns="" xmlns:a16="http://schemas.microsoft.com/office/drawing/2014/main" id="{E31BD403-AFDB-485A-9185-13A9988D30C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78" y="-63"/>
              <a:ext cx="2552" cy="8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kumimoji="1" lang="zh-CN" altLang="en-US" sz="2800">
                  <a:latin typeface="黑体" panose="02010609060101010101" pitchFamily="49" charset="-122"/>
                  <a:ea typeface="黑体" panose="02010609060101010101" pitchFamily="49" charset="-122"/>
                </a:rPr>
                <a:t>精读细研</a:t>
              </a:r>
            </a:p>
          </p:txBody>
        </p:sp>
        <p:cxnSp>
          <p:nvCxnSpPr>
            <p:cNvPr id="5" name="直线连接符 9">
              <a:extLst>
                <a:ext uri="{FF2B5EF4-FFF2-40B4-BE49-F238E27FC236}">
                  <a16:creationId xmlns="" xmlns:a16="http://schemas.microsoft.com/office/drawing/2014/main" id="{D57A81D6-9315-4364-BEEB-DDA1CE2E1C8E}"/>
                </a:ext>
              </a:extLst>
            </p:cNvPr>
            <p:cNvCxnSpPr/>
            <p:nvPr/>
          </p:nvCxnSpPr>
          <p:spPr>
            <a:xfrm>
              <a:off x="70" y="701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菱形 5">
              <a:extLst>
                <a:ext uri="{FF2B5EF4-FFF2-40B4-BE49-F238E27FC236}">
                  <a16:creationId xmlns="" xmlns:a16="http://schemas.microsoft.com/office/drawing/2014/main" id="{CC147148-C08F-4B0A-A48F-CAEFDF663DFC}"/>
                </a:ext>
              </a:extLst>
            </p:cNvPr>
            <p:cNvSpPr/>
            <p:nvPr/>
          </p:nvSpPr>
          <p:spPr>
            <a:xfrm>
              <a:off x="125" y="147"/>
              <a:ext cx="553" cy="554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矩形 1">
            <a:extLst>
              <a:ext uri="{FF2B5EF4-FFF2-40B4-BE49-F238E27FC236}">
                <a16:creationId xmlns="" xmlns:a16="http://schemas.microsoft.com/office/drawing/2014/main" id="{6B738D8C-72D0-4720-9BE3-04B74DA7CDC6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8313" y="842963"/>
            <a:ext cx="8137525" cy="3224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事件通讯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写作时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一要以时间为中心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有较强的情节性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；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二要写好事件的高潮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；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三要在写事的同时写好关键人物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；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四要在记事的基础上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恰到好处地点出事件的意义。</a:t>
            </a:r>
          </a:p>
        </p:txBody>
      </p:sp>
      <p:grpSp>
        <p:nvGrpSpPr>
          <p:cNvPr id="14339" name="组合 9">
            <a:extLst>
              <a:ext uri="{FF2B5EF4-FFF2-40B4-BE49-F238E27FC236}">
                <a16:creationId xmlns="" xmlns:a16="http://schemas.microsoft.com/office/drawing/2014/main" id="{545E1EB7-1F41-499B-84FE-7E4276D4BD38}"/>
              </a:ext>
            </a:extLst>
          </p:cNvPr>
          <p:cNvGrpSpPr>
            <a:grpSpLocks/>
          </p:cNvGrpSpPr>
          <p:nvPr/>
        </p:nvGrpSpPr>
        <p:grpSpPr bwMode="auto">
          <a:xfrm>
            <a:off x="44450" y="-39688"/>
            <a:ext cx="2006600" cy="522288"/>
            <a:chOff x="70" y="-63"/>
            <a:chExt cx="3160" cy="824"/>
          </a:xfrm>
        </p:grpSpPr>
        <p:sp>
          <p:nvSpPr>
            <p:cNvPr id="14340" name="文本框 6">
              <a:extLst>
                <a:ext uri="{FF2B5EF4-FFF2-40B4-BE49-F238E27FC236}">
                  <a16:creationId xmlns="" xmlns:a16="http://schemas.microsoft.com/office/drawing/2014/main" id="{A28E2A79-F56C-4188-A91D-324EA89BE87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78" y="-63"/>
              <a:ext cx="2552" cy="8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kumimoji="1" lang="zh-CN" altLang="en-US" sz="2800">
                  <a:latin typeface="黑体" panose="02010609060101010101" pitchFamily="49" charset="-122"/>
                  <a:ea typeface="黑体" panose="02010609060101010101" pitchFamily="49" charset="-122"/>
                </a:rPr>
                <a:t>精读细研</a:t>
              </a:r>
            </a:p>
          </p:txBody>
        </p:sp>
        <p:cxnSp>
          <p:nvCxnSpPr>
            <p:cNvPr id="5" name="直线连接符 9">
              <a:extLst>
                <a:ext uri="{FF2B5EF4-FFF2-40B4-BE49-F238E27FC236}">
                  <a16:creationId xmlns="" xmlns:a16="http://schemas.microsoft.com/office/drawing/2014/main" id="{15A2823D-F78F-4943-9985-628642F08561}"/>
                </a:ext>
              </a:extLst>
            </p:cNvPr>
            <p:cNvCxnSpPr/>
            <p:nvPr/>
          </p:nvCxnSpPr>
          <p:spPr>
            <a:xfrm>
              <a:off x="70" y="701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菱形 5">
              <a:extLst>
                <a:ext uri="{FF2B5EF4-FFF2-40B4-BE49-F238E27FC236}">
                  <a16:creationId xmlns="" xmlns:a16="http://schemas.microsoft.com/office/drawing/2014/main" id="{461BA49B-6F35-428D-BF96-68ACD5E168EB}"/>
                </a:ext>
              </a:extLst>
            </p:cNvPr>
            <p:cNvSpPr/>
            <p:nvPr/>
          </p:nvSpPr>
          <p:spPr>
            <a:xfrm>
              <a:off x="125" y="147"/>
              <a:ext cx="553" cy="554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矩形 1">
            <a:extLst>
              <a:ext uri="{FF2B5EF4-FFF2-40B4-BE49-F238E27FC236}">
                <a16:creationId xmlns="" xmlns:a16="http://schemas.microsoft.com/office/drawing/2014/main" id="{AB364769-26E7-4256-AC9A-2CC03392E18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8313" y="842963"/>
            <a:ext cx="8280400" cy="3468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14000"/>
              </a:lnSpc>
              <a:buFont typeface="Arial" panose="020B0604020202020204" pitchFamily="34" charset="0"/>
              <a:buNone/>
            </a:pPr>
            <a:r>
              <a:rPr lang="zh-CN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背景资料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背景资料可以在新闻的导语中介绍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可以分几处穿插在其他材料之中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也可以在背景资料中提出疑问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引起读者的思索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吸引读者仔细阅读内容。通过古与今、美与丑、善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与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恶、优与劣、上与下、左与右、纵与横的对比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将背景材料巧妙地融合在新闻事实中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形成强烈的反差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更鲜明地表现新闻事实的个性特征及其意义。</a:t>
            </a:r>
          </a:p>
        </p:txBody>
      </p:sp>
      <p:grpSp>
        <p:nvGrpSpPr>
          <p:cNvPr id="15363" name="组合 9">
            <a:extLst>
              <a:ext uri="{FF2B5EF4-FFF2-40B4-BE49-F238E27FC236}">
                <a16:creationId xmlns="" xmlns:a16="http://schemas.microsoft.com/office/drawing/2014/main" id="{152DE953-3CAC-47B8-A6BF-BB8CFA4F65E6}"/>
              </a:ext>
            </a:extLst>
          </p:cNvPr>
          <p:cNvGrpSpPr>
            <a:grpSpLocks/>
          </p:cNvGrpSpPr>
          <p:nvPr/>
        </p:nvGrpSpPr>
        <p:grpSpPr bwMode="auto">
          <a:xfrm>
            <a:off x="44450" y="-39688"/>
            <a:ext cx="2006600" cy="522288"/>
            <a:chOff x="70" y="-63"/>
            <a:chExt cx="3160" cy="824"/>
          </a:xfrm>
        </p:grpSpPr>
        <p:sp>
          <p:nvSpPr>
            <p:cNvPr id="15364" name="文本框 6">
              <a:extLst>
                <a:ext uri="{FF2B5EF4-FFF2-40B4-BE49-F238E27FC236}">
                  <a16:creationId xmlns="" xmlns:a16="http://schemas.microsoft.com/office/drawing/2014/main" id="{45446AE7-7CD1-4E8A-AEB3-8DD9043F8BB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78" y="-63"/>
              <a:ext cx="2552" cy="8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kumimoji="1" lang="zh-CN" altLang="en-US" sz="2800">
                  <a:latin typeface="黑体" panose="02010609060101010101" pitchFamily="49" charset="-122"/>
                  <a:ea typeface="黑体" panose="02010609060101010101" pitchFamily="49" charset="-122"/>
                </a:rPr>
                <a:t>精读细研</a:t>
              </a:r>
            </a:p>
          </p:txBody>
        </p:sp>
        <p:cxnSp>
          <p:nvCxnSpPr>
            <p:cNvPr id="5" name="直线连接符 9">
              <a:extLst>
                <a:ext uri="{FF2B5EF4-FFF2-40B4-BE49-F238E27FC236}">
                  <a16:creationId xmlns="" xmlns:a16="http://schemas.microsoft.com/office/drawing/2014/main" id="{7008288D-ADCA-41DC-B196-DE8A39AE6834}"/>
                </a:ext>
              </a:extLst>
            </p:cNvPr>
            <p:cNvCxnSpPr/>
            <p:nvPr/>
          </p:nvCxnSpPr>
          <p:spPr>
            <a:xfrm>
              <a:off x="70" y="701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菱形 5">
              <a:extLst>
                <a:ext uri="{FF2B5EF4-FFF2-40B4-BE49-F238E27FC236}">
                  <a16:creationId xmlns="" xmlns:a16="http://schemas.microsoft.com/office/drawing/2014/main" id="{30AE9551-CE2B-45FE-9491-183CFC3D5BDD}"/>
                </a:ext>
              </a:extLst>
            </p:cNvPr>
            <p:cNvSpPr/>
            <p:nvPr/>
          </p:nvSpPr>
          <p:spPr>
            <a:xfrm>
              <a:off x="125" y="147"/>
              <a:ext cx="553" cy="554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矩形 1">
            <a:extLst>
              <a:ext uri="{FF2B5EF4-FFF2-40B4-BE49-F238E27FC236}">
                <a16:creationId xmlns="" xmlns:a16="http://schemas.microsoft.com/office/drawing/2014/main" id="{E22AD1BB-B6B1-42FB-A9C9-9A3610C729B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9750" y="1058863"/>
            <a:ext cx="8064500" cy="2678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新闻花絮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花絮在报道人物时常常是从侧面入手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选取一些零碎的非正式的内容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而且趣味性较强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如新闻人物在非正式场合的言谈举止。写花絮时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要做到以短见长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内容新颖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现场感强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语言活泼。</a:t>
            </a:r>
          </a:p>
        </p:txBody>
      </p:sp>
      <p:grpSp>
        <p:nvGrpSpPr>
          <p:cNvPr id="16387" name="组合 9">
            <a:extLst>
              <a:ext uri="{FF2B5EF4-FFF2-40B4-BE49-F238E27FC236}">
                <a16:creationId xmlns="" xmlns:a16="http://schemas.microsoft.com/office/drawing/2014/main" id="{90855E2C-2EEF-4D37-946D-6491D2043BC4}"/>
              </a:ext>
            </a:extLst>
          </p:cNvPr>
          <p:cNvGrpSpPr>
            <a:grpSpLocks/>
          </p:cNvGrpSpPr>
          <p:nvPr/>
        </p:nvGrpSpPr>
        <p:grpSpPr bwMode="auto">
          <a:xfrm>
            <a:off x="44450" y="-39688"/>
            <a:ext cx="2006600" cy="522288"/>
            <a:chOff x="70" y="-63"/>
            <a:chExt cx="3160" cy="824"/>
          </a:xfrm>
        </p:grpSpPr>
        <p:sp>
          <p:nvSpPr>
            <p:cNvPr id="16388" name="文本框 6">
              <a:extLst>
                <a:ext uri="{FF2B5EF4-FFF2-40B4-BE49-F238E27FC236}">
                  <a16:creationId xmlns="" xmlns:a16="http://schemas.microsoft.com/office/drawing/2014/main" id="{4E1840D2-2AFC-4E79-ABCD-881CBAAD592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78" y="-63"/>
              <a:ext cx="2552" cy="8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kumimoji="1" lang="zh-CN" altLang="en-US" sz="2800">
                  <a:latin typeface="黑体" panose="02010609060101010101" pitchFamily="49" charset="-122"/>
                  <a:ea typeface="黑体" panose="02010609060101010101" pitchFamily="49" charset="-122"/>
                </a:rPr>
                <a:t>精读细研</a:t>
              </a:r>
            </a:p>
          </p:txBody>
        </p:sp>
        <p:cxnSp>
          <p:nvCxnSpPr>
            <p:cNvPr id="5" name="直线连接符 9">
              <a:extLst>
                <a:ext uri="{FF2B5EF4-FFF2-40B4-BE49-F238E27FC236}">
                  <a16:creationId xmlns="" xmlns:a16="http://schemas.microsoft.com/office/drawing/2014/main" id="{205421E6-A8E2-4B68-AEF6-BB9F793C1C85}"/>
                </a:ext>
              </a:extLst>
            </p:cNvPr>
            <p:cNvCxnSpPr/>
            <p:nvPr/>
          </p:nvCxnSpPr>
          <p:spPr>
            <a:xfrm>
              <a:off x="70" y="701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菱形 5">
              <a:extLst>
                <a:ext uri="{FF2B5EF4-FFF2-40B4-BE49-F238E27FC236}">
                  <a16:creationId xmlns="" xmlns:a16="http://schemas.microsoft.com/office/drawing/2014/main" id="{65B4CEFA-2FBC-465C-8C09-F8C422B2A558}"/>
                </a:ext>
              </a:extLst>
            </p:cNvPr>
            <p:cNvSpPr/>
            <p:nvPr/>
          </p:nvSpPr>
          <p:spPr>
            <a:xfrm>
              <a:off x="125" y="147"/>
              <a:ext cx="553" cy="554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矩形 1">
            <a:extLst>
              <a:ext uri="{FF2B5EF4-FFF2-40B4-BE49-F238E27FC236}">
                <a16:creationId xmlns="" xmlns:a16="http://schemas.microsoft.com/office/drawing/2014/main" id="{69999DA5-6863-4184-AC47-2F030DB3C5D4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8675" y="1976438"/>
            <a:ext cx="7488238" cy="954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要求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突出重点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规范语言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图文配合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美化版面。</a:t>
            </a:r>
          </a:p>
        </p:txBody>
      </p:sp>
      <p:sp>
        <p:nvSpPr>
          <p:cNvPr id="17411" name="矩形 2">
            <a:extLst>
              <a:ext uri="{FF2B5EF4-FFF2-40B4-BE49-F238E27FC236}">
                <a16:creationId xmlns="" xmlns:a16="http://schemas.microsoft.com/office/drawing/2014/main" id="{D7F92A99-D40C-47D5-9AC1-6274BDEFFCE4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5650" y="842963"/>
            <a:ext cx="496093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编辑制作报纸或新闻网页</a:t>
            </a:r>
          </a:p>
        </p:txBody>
      </p:sp>
      <p:grpSp>
        <p:nvGrpSpPr>
          <p:cNvPr id="17412" name="组合 9">
            <a:extLst>
              <a:ext uri="{FF2B5EF4-FFF2-40B4-BE49-F238E27FC236}">
                <a16:creationId xmlns="" xmlns:a16="http://schemas.microsoft.com/office/drawing/2014/main" id="{26BCF166-7520-4748-B889-FD1B564F712A}"/>
              </a:ext>
            </a:extLst>
          </p:cNvPr>
          <p:cNvGrpSpPr>
            <a:grpSpLocks/>
          </p:cNvGrpSpPr>
          <p:nvPr/>
        </p:nvGrpSpPr>
        <p:grpSpPr bwMode="auto">
          <a:xfrm>
            <a:off x="44450" y="-39688"/>
            <a:ext cx="2006600" cy="522288"/>
            <a:chOff x="70" y="-63"/>
            <a:chExt cx="3160" cy="824"/>
          </a:xfrm>
        </p:grpSpPr>
        <p:sp>
          <p:nvSpPr>
            <p:cNvPr id="17413" name="文本框 6">
              <a:extLst>
                <a:ext uri="{FF2B5EF4-FFF2-40B4-BE49-F238E27FC236}">
                  <a16:creationId xmlns="" xmlns:a16="http://schemas.microsoft.com/office/drawing/2014/main" id="{FA2D9CAC-CCDE-4FD8-8661-53AB83F2AD1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78" y="-63"/>
              <a:ext cx="2552" cy="8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kumimoji="1" lang="zh-CN" altLang="en-US" sz="2800">
                  <a:latin typeface="黑体" panose="02010609060101010101" pitchFamily="49" charset="-122"/>
                  <a:ea typeface="黑体" panose="02010609060101010101" pitchFamily="49" charset="-122"/>
                </a:rPr>
                <a:t>精读细研</a:t>
              </a:r>
            </a:p>
          </p:txBody>
        </p:sp>
        <p:cxnSp>
          <p:nvCxnSpPr>
            <p:cNvPr id="6" name="直线连接符 9">
              <a:extLst>
                <a:ext uri="{FF2B5EF4-FFF2-40B4-BE49-F238E27FC236}">
                  <a16:creationId xmlns="" xmlns:a16="http://schemas.microsoft.com/office/drawing/2014/main" id="{DA2EF093-B762-48CE-AE2C-86A4F59325F0}"/>
                </a:ext>
              </a:extLst>
            </p:cNvPr>
            <p:cNvCxnSpPr/>
            <p:nvPr/>
          </p:nvCxnSpPr>
          <p:spPr>
            <a:xfrm>
              <a:off x="70" y="701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菱形 6">
              <a:extLst>
                <a:ext uri="{FF2B5EF4-FFF2-40B4-BE49-F238E27FC236}">
                  <a16:creationId xmlns="" xmlns:a16="http://schemas.microsoft.com/office/drawing/2014/main" id="{86A1C3CE-1CA5-47EE-B7BC-335EA3C1AD16}"/>
                </a:ext>
              </a:extLst>
            </p:cNvPr>
            <p:cNvSpPr/>
            <p:nvPr/>
          </p:nvSpPr>
          <p:spPr>
            <a:xfrm>
              <a:off x="125" y="147"/>
              <a:ext cx="553" cy="554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矩形 1">
            <a:extLst>
              <a:ext uri="{FF2B5EF4-FFF2-40B4-BE49-F238E27FC236}">
                <a16:creationId xmlns="" xmlns:a16="http://schemas.microsoft.com/office/drawing/2014/main" id="{40E779CB-CD59-4835-B63E-8AF65E11FEF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4213" y="842963"/>
            <a:ext cx="7559675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zh-CN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唱响激情颂歌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lang="zh-CN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传承五四精神</a:t>
            </a:r>
          </a:p>
          <a:p>
            <a:pPr algn="ctr" eaLnBrk="1" hangingPunct="1">
              <a:buFont typeface="Arial" panose="020B0604020202020204" pitchFamily="34" charset="0"/>
              <a:buNone/>
            </a:pPr>
            <a:r>
              <a:rPr lang="zh-CN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——明城中学举行五四运动纪念活动</a:t>
            </a:r>
          </a:p>
          <a:p>
            <a:pPr algn="ctr" eaLnBrk="1" hangingPunct="1">
              <a:buFont typeface="Arial" panose="020B0604020202020204" pitchFamily="34" charset="0"/>
              <a:buNone/>
            </a:pPr>
            <a:r>
              <a:rPr lang="zh-CN" altLang="zh-CN" sz="2400" dirty="0">
                <a:latin typeface="宋体" panose="02010600030101010101" pitchFamily="2" charset="-122"/>
              </a:rPr>
              <a:t>杨鑫悦</a:t>
            </a:r>
          </a:p>
        </p:txBody>
      </p:sp>
      <p:sp>
        <p:nvSpPr>
          <p:cNvPr id="18435" name="矩形 6">
            <a:extLst>
              <a:ext uri="{FF2B5EF4-FFF2-40B4-BE49-F238E27FC236}">
                <a16:creationId xmlns="" xmlns:a16="http://schemas.microsoft.com/office/drawing/2014/main" id="{667BB70A-E35A-401E-BCE0-0EB94E6E8EF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3850" y="2211388"/>
            <a:ext cx="6167438" cy="2493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503238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zh-CN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为了使广大青少年继承和发扬五四运动的光荣传统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走正确的成长道路</a:t>
            </a:r>
            <a:r>
              <a:rPr lang="zh-CN" altLang="en-US" sz="2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en-US" altLang="zh-CN" sz="2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zh-CN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月</a:t>
            </a:r>
            <a:r>
              <a:rPr lang="en-US" altLang="zh-CN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zh-CN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日下午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在明城中学校团委的组织下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学校党支部、德育处在学校操场联合举办了以“唱响激情颂歌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传承五四精神”为主题的五四运动纪念活动。</a:t>
            </a:r>
          </a:p>
        </p:txBody>
      </p:sp>
      <p:sp>
        <p:nvSpPr>
          <p:cNvPr id="8" name="矩形 7">
            <a:extLst>
              <a:ext uri="{FF2B5EF4-FFF2-40B4-BE49-F238E27FC236}">
                <a16:creationId xmlns="" xmlns:a16="http://schemas.microsoft.com/office/drawing/2014/main" id="{A212D7D9-CC6A-448B-9238-89985B1FD539}"/>
              </a:ext>
            </a:extLst>
          </p:cNvPr>
          <p:cNvSpPr/>
          <p:nvPr/>
        </p:nvSpPr>
        <p:spPr>
          <a:xfrm>
            <a:off x="6804025" y="2211388"/>
            <a:ext cx="2016125" cy="2554287"/>
          </a:xfrm>
          <a:prstGeom prst="rect">
            <a:avLst/>
          </a:prstGeom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buFont typeface="Arial" pitchFamily="34" charset="0"/>
              <a:buNone/>
              <a:defRPr/>
            </a:pPr>
            <a:r>
              <a:rPr lang="zh-CN" altLang="zh-CN" sz="20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开头为导语</a:t>
            </a:r>
            <a:r>
              <a:rPr lang="zh-CN" altLang="en-US" sz="20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0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交代时间</a:t>
            </a:r>
            <a:r>
              <a:rPr lang="en-US" altLang="zh-CN" sz="20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(5</a:t>
            </a:r>
            <a:r>
              <a:rPr lang="zh-CN" altLang="zh-CN" sz="20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月</a:t>
            </a:r>
            <a:r>
              <a:rPr lang="en-US" altLang="zh-CN" sz="20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4</a:t>
            </a:r>
            <a:r>
              <a:rPr lang="zh-CN" altLang="zh-CN" sz="20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日下午</a:t>
            </a:r>
            <a:r>
              <a:rPr lang="en-US" altLang="zh-CN" sz="20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)</a:t>
            </a:r>
            <a:r>
              <a:rPr lang="zh-CN" altLang="zh-CN" sz="20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、地点</a:t>
            </a:r>
            <a:r>
              <a:rPr lang="en-US" altLang="zh-CN" sz="20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(</a:t>
            </a:r>
            <a:r>
              <a:rPr lang="zh-CN" altLang="zh-CN" sz="20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学校操场</a:t>
            </a:r>
            <a:r>
              <a:rPr lang="en-US" altLang="zh-CN" sz="20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)</a:t>
            </a:r>
            <a:r>
              <a:rPr lang="zh-CN" altLang="zh-CN" sz="20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、人物</a:t>
            </a:r>
            <a:r>
              <a:rPr lang="en-US" altLang="zh-CN" sz="20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(</a:t>
            </a:r>
            <a:r>
              <a:rPr lang="zh-CN" altLang="zh-CN" sz="20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全校师生</a:t>
            </a:r>
            <a:r>
              <a:rPr lang="en-US" altLang="zh-CN" sz="20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)</a:t>
            </a:r>
            <a:r>
              <a:rPr lang="zh-CN" altLang="zh-CN" sz="20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、事件</a:t>
            </a:r>
            <a:r>
              <a:rPr lang="en-US" altLang="zh-CN" sz="20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(</a:t>
            </a:r>
            <a:r>
              <a:rPr lang="zh-CN" altLang="zh-CN" sz="20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学校团委组织举办五四运动纪念活动</a:t>
            </a:r>
            <a:r>
              <a:rPr lang="en-US" altLang="zh-CN" sz="20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)</a:t>
            </a:r>
            <a:r>
              <a:rPr lang="zh-CN" altLang="zh-CN" sz="20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。</a:t>
            </a:r>
          </a:p>
        </p:txBody>
      </p:sp>
      <p:grpSp>
        <p:nvGrpSpPr>
          <p:cNvPr id="18437" name="组合 18">
            <a:extLst>
              <a:ext uri="{FF2B5EF4-FFF2-40B4-BE49-F238E27FC236}">
                <a16:creationId xmlns="" xmlns:a16="http://schemas.microsoft.com/office/drawing/2014/main" id="{E66113FE-6E31-4778-9A6E-169AE022036D}"/>
              </a:ext>
            </a:extLst>
          </p:cNvPr>
          <p:cNvGrpSpPr>
            <a:grpSpLocks/>
          </p:cNvGrpSpPr>
          <p:nvPr/>
        </p:nvGrpSpPr>
        <p:grpSpPr bwMode="auto">
          <a:xfrm>
            <a:off x="34925" y="-20638"/>
            <a:ext cx="2008188" cy="523876"/>
            <a:chOff x="70" y="-63"/>
            <a:chExt cx="3161" cy="824"/>
          </a:xfrm>
        </p:grpSpPr>
        <p:sp>
          <p:nvSpPr>
            <p:cNvPr id="18440" name="文本框 6">
              <a:extLst>
                <a:ext uri="{FF2B5EF4-FFF2-40B4-BE49-F238E27FC236}">
                  <a16:creationId xmlns="" xmlns:a16="http://schemas.microsoft.com/office/drawing/2014/main" id="{E677BCBF-F5BF-4B4A-B561-9DF35905401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kumimoji="1" lang="zh-CN" altLang="en-US" sz="2800">
                  <a:latin typeface="黑体" panose="02010609060101010101" pitchFamily="49" charset="-122"/>
                  <a:ea typeface="黑体" panose="02010609060101010101" pitchFamily="49" charset="-122"/>
                </a:rPr>
                <a:t>拓展探究</a:t>
              </a:r>
            </a:p>
          </p:txBody>
        </p:sp>
        <p:cxnSp>
          <p:nvCxnSpPr>
            <p:cNvPr id="11" name="直线连接符 9">
              <a:extLst>
                <a:ext uri="{FF2B5EF4-FFF2-40B4-BE49-F238E27FC236}">
                  <a16:creationId xmlns="" xmlns:a16="http://schemas.microsoft.com/office/drawing/2014/main" id="{059FE8AA-73D2-49A4-8575-0CC49079BDEC}"/>
                </a:ext>
              </a:extLst>
            </p:cNvPr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菱形 11">
              <a:extLst>
                <a:ext uri="{FF2B5EF4-FFF2-40B4-BE49-F238E27FC236}">
                  <a16:creationId xmlns="" xmlns:a16="http://schemas.microsoft.com/office/drawing/2014/main" id="{A84E2DF2-CD67-444C-B224-30F15D6B306F}"/>
                </a:ext>
              </a:extLst>
            </p:cNvPr>
            <p:cNvSpPr/>
            <p:nvPr/>
          </p:nvSpPr>
          <p:spPr>
            <a:xfrm>
              <a:off x="125" y="149"/>
              <a:ext cx="552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  <p:cxnSp>
        <p:nvCxnSpPr>
          <p:cNvPr id="18" name="直接连接符 17">
            <a:extLst>
              <a:ext uri="{FF2B5EF4-FFF2-40B4-BE49-F238E27FC236}">
                <a16:creationId xmlns="" xmlns:a16="http://schemas.microsoft.com/office/drawing/2014/main" id="{D5E0AD18-6019-48AE-9912-D4AF8DDB0CD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694488" y="2293938"/>
            <a:ext cx="7937" cy="2376487"/>
          </a:xfrm>
          <a:prstGeom prst="line">
            <a:avLst/>
          </a:prstGeom>
          <a:ln cap="rnd">
            <a:solidFill>
              <a:srgbClr val="FF0000"/>
            </a:solidFill>
            <a:prstDash val="sysDot"/>
            <a:headEnd/>
            <a:tailEnd/>
          </a:ln>
          <a:extLst/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sp>
        <p:nvSpPr>
          <p:cNvPr id="18439" name="矩形 7">
            <a:extLst>
              <a:ext uri="{FF2B5EF4-FFF2-40B4-BE49-F238E27FC236}">
                <a16:creationId xmlns="" xmlns:a16="http://schemas.microsoft.com/office/drawing/2014/main" id="{16A25EA7-B89E-4EA5-9B6A-6C1661305A13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2750" y="438150"/>
            <a:ext cx="90646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范文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矩形 1">
            <a:extLst>
              <a:ext uri="{FF2B5EF4-FFF2-40B4-BE49-F238E27FC236}">
                <a16:creationId xmlns="" xmlns:a16="http://schemas.microsoft.com/office/drawing/2014/main" id="{09E67525-9C7B-4AB8-9B62-A98D5C1B643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8313" y="503238"/>
            <a:ext cx="6840537" cy="4400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503238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zh-CN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活动伊始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学校德育副校长赵老师为全体学生做了题为《发扬五四传统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做</a:t>
            </a:r>
            <a:r>
              <a:rPr lang="en-US" altLang="zh-CN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21</a:t>
            </a:r>
            <a:r>
              <a:rPr lang="zh-CN" altLang="zh-CN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世纪合格的接班人》的报告。随后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新团员入团宣誓仪式开始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en-US" altLang="zh-CN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60</a:t>
            </a:r>
            <a:r>
              <a:rPr lang="zh-CN" altLang="zh-CN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名在德、智、体等各方面表现突出的同学在鲜艳的团旗下庄严宣誓。优秀团干部代表全体老团员向新团员表示热烈欢迎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新团员代表代表全体新团员在团旗下表决心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之后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学校团委书记对新老团员提出了要求。</a:t>
            </a:r>
            <a:endParaRPr lang="en-US" altLang="zh-CN" sz="2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接着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五四运动纪念活动文艺会演正式开始。各班经过预选的</a:t>
            </a: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21</a:t>
            </a:r>
            <a:r>
              <a:rPr lang="zh-CN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个节目依次精彩亮相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包含了合唱、独唱、舞蹈、小品、相声、乐器演奏等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多</a:t>
            </a:r>
            <a:endParaRPr lang="zh-CN" altLang="zh-CN" sz="2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53CA0B12-133A-42BE-8945-B97D0B7F6C61}"/>
              </a:ext>
            </a:extLst>
          </p:cNvPr>
          <p:cNvSpPr/>
          <p:nvPr/>
        </p:nvSpPr>
        <p:spPr>
          <a:xfrm>
            <a:off x="7596188" y="1203325"/>
            <a:ext cx="1008062" cy="3170238"/>
          </a:xfrm>
          <a:prstGeom prst="rect">
            <a:avLst/>
          </a:prstGeom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buFont typeface="Arial" pitchFamily="34" charset="0"/>
              <a:buNone/>
              <a:defRPr/>
            </a:pPr>
            <a:r>
              <a:rPr lang="zh-CN" altLang="zh-CN" sz="20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中间两个段落是消息的主体部分</a:t>
            </a:r>
            <a:r>
              <a:rPr lang="zh-CN" altLang="en-US" sz="20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0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按照时间顺序依次介绍活动的过程。</a:t>
            </a:r>
          </a:p>
        </p:txBody>
      </p:sp>
      <p:grpSp>
        <p:nvGrpSpPr>
          <p:cNvPr id="19460" name="组合 18">
            <a:extLst>
              <a:ext uri="{FF2B5EF4-FFF2-40B4-BE49-F238E27FC236}">
                <a16:creationId xmlns="" xmlns:a16="http://schemas.microsoft.com/office/drawing/2014/main" id="{6DCE8DF6-0201-4919-BB58-B6EACFEBD53B}"/>
              </a:ext>
            </a:extLst>
          </p:cNvPr>
          <p:cNvGrpSpPr>
            <a:grpSpLocks/>
          </p:cNvGrpSpPr>
          <p:nvPr/>
        </p:nvGrpSpPr>
        <p:grpSpPr bwMode="auto">
          <a:xfrm>
            <a:off x="34925" y="-20638"/>
            <a:ext cx="2008188" cy="523876"/>
            <a:chOff x="70" y="-63"/>
            <a:chExt cx="3161" cy="824"/>
          </a:xfrm>
        </p:grpSpPr>
        <p:sp>
          <p:nvSpPr>
            <p:cNvPr id="19462" name="文本框 6">
              <a:extLst>
                <a:ext uri="{FF2B5EF4-FFF2-40B4-BE49-F238E27FC236}">
                  <a16:creationId xmlns="" xmlns:a16="http://schemas.microsoft.com/office/drawing/2014/main" id="{8A752AD0-8E77-4C70-B30A-46441216FE7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kumimoji="1" lang="zh-CN" altLang="en-US" sz="2800">
                  <a:latin typeface="黑体" panose="02010609060101010101" pitchFamily="49" charset="-122"/>
                  <a:ea typeface="黑体" panose="02010609060101010101" pitchFamily="49" charset="-122"/>
                </a:rPr>
                <a:t>拓展探究</a:t>
              </a:r>
            </a:p>
          </p:txBody>
        </p:sp>
        <p:cxnSp>
          <p:nvCxnSpPr>
            <p:cNvPr id="6" name="直线连接符 9">
              <a:extLst>
                <a:ext uri="{FF2B5EF4-FFF2-40B4-BE49-F238E27FC236}">
                  <a16:creationId xmlns="" xmlns:a16="http://schemas.microsoft.com/office/drawing/2014/main" id="{9B496A08-A530-428C-B7EB-E4863DCCBD29}"/>
                </a:ext>
              </a:extLst>
            </p:cNvPr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菱形 6">
              <a:extLst>
                <a:ext uri="{FF2B5EF4-FFF2-40B4-BE49-F238E27FC236}">
                  <a16:creationId xmlns="" xmlns:a16="http://schemas.microsoft.com/office/drawing/2014/main" id="{69E505D7-5C22-4607-9510-96AFB2D74019}"/>
                </a:ext>
              </a:extLst>
            </p:cNvPr>
            <p:cNvSpPr/>
            <p:nvPr/>
          </p:nvSpPr>
          <p:spPr>
            <a:xfrm>
              <a:off x="125" y="149"/>
              <a:ext cx="552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  <p:cxnSp>
        <p:nvCxnSpPr>
          <p:cNvPr id="8" name="直接连接符 7">
            <a:extLst>
              <a:ext uri="{FF2B5EF4-FFF2-40B4-BE49-F238E27FC236}">
                <a16:creationId xmlns="" xmlns:a16="http://schemas.microsoft.com/office/drawing/2014/main" id="{D6929EF7-B6FF-4709-BC17-856EDCF3F612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480300" y="700088"/>
            <a:ext cx="7938" cy="3998912"/>
          </a:xfrm>
          <a:prstGeom prst="line">
            <a:avLst/>
          </a:prstGeom>
          <a:ln cap="rnd">
            <a:solidFill>
              <a:srgbClr val="FF0000"/>
            </a:solidFill>
            <a:prstDash val="sysDot"/>
            <a:headEnd/>
            <a:tailEnd/>
          </a:ln>
          <a:extLst/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矩形 1">
            <a:extLst>
              <a:ext uri="{FF2B5EF4-FFF2-40B4-BE49-F238E27FC236}">
                <a16:creationId xmlns="" xmlns:a16="http://schemas.microsoft.com/office/drawing/2014/main" id="{1C356F3C-496F-4457-AD95-2C089895AEEE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8313" y="627063"/>
            <a:ext cx="8351837" cy="4094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2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种形式。这些节目以表现校园生活为主</a:t>
            </a:r>
            <a:r>
              <a:rPr lang="zh-CN" altLang="en-US" sz="2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富有时代气息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展示了新时代的中学生爱班级、爱校园、爱家乡、爱祖国的精神风貌。其中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八</a:t>
            </a:r>
            <a:r>
              <a:rPr lang="en-US" altLang="zh-CN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(1)</a:t>
            </a:r>
            <a:r>
              <a:rPr lang="zh-CN" altLang="zh-CN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班的小品《新打工记》诙谐幽默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赢得全体师生的热烈掌声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；</a:t>
            </a:r>
            <a:r>
              <a:rPr lang="zh-CN" altLang="zh-CN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八</a:t>
            </a:r>
            <a:r>
              <a:rPr lang="en-US" altLang="zh-CN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(6)</a:t>
            </a:r>
            <a:r>
              <a:rPr lang="zh-CN" altLang="zh-CN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班的舞蹈《不亦乐乎》取材于春节联欢晚会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令人印象深刻。同学们的精彩表演把会演活动推向高潮。最后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经过评委老师的认真评选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八</a:t>
            </a:r>
            <a:r>
              <a:rPr lang="en-US" altLang="zh-CN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(6)</a:t>
            </a:r>
            <a:r>
              <a:rPr lang="zh-CN" altLang="zh-CN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班的舞蹈《不亦乐乎》获得特等奖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七</a:t>
            </a:r>
            <a:r>
              <a:rPr lang="en-US" altLang="zh-CN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(5)</a:t>
            </a:r>
            <a:r>
              <a:rPr lang="zh-CN" altLang="zh-CN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班的合唱《我们走在大路上》、八</a:t>
            </a:r>
            <a:r>
              <a:rPr lang="en-US" altLang="zh-CN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(4)</a:t>
            </a:r>
            <a:r>
              <a:rPr lang="zh-CN" altLang="zh-CN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班的舞蹈《向快乐出发》获一等奖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另有三个节目获二等奖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四个节目获优秀奖。</a:t>
            </a:r>
          </a:p>
        </p:txBody>
      </p:sp>
      <p:grpSp>
        <p:nvGrpSpPr>
          <p:cNvPr id="20483" name="组合 18">
            <a:extLst>
              <a:ext uri="{FF2B5EF4-FFF2-40B4-BE49-F238E27FC236}">
                <a16:creationId xmlns="" xmlns:a16="http://schemas.microsoft.com/office/drawing/2014/main" id="{85C2E2B9-C607-47FF-A3DA-72711597E307}"/>
              </a:ext>
            </a:extLst>
          </p:cNvPr>
          <p:cNvGrpSpPr>
            <a:grpSpLocks/>
          </p:cNvGrpSpPr>
          <p:nvPr/>
        </p:nvGrpSpPr>
        <p:grpSpPr bwMode="auto">
          <a:xfrm>
            <a:off x="34925" y="-20638"/>
            <a:ext cx="2008188" cy="523876"/>
            <a:chOff x="70" y="-63"/>
            <a:chExt cx="3161" cy="824"/>
          </a:xfrm>
        </p:grpSpPr>
        <p:sp>
          <p:nvSpPr>
            <p:cNvPr id="20484" name="文本框 6">
              <a:extLst>
                <a:ext uri="{FF2B5EF4-FFF2-40B4-BE49-F238E27FC236}">
                  <a16:creationId xmlns="" xmlns:a16="http://schemas.microsoft.com/office/drawing/2014/main" id="{BFD1D406-56FA-4C79-A3C7-B218605B92C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kumimoji="1" lang="zh-CN" altLang="en-US" sz="2800">
                  <a:latin typeface="黑体" panose="02010609060101010101" pitchFamily="49" charset="-122"/>
                  <a:ea typeface="黑体" panose="02010609060101010101" pitchFamily="49" charset="-122"/>
                </a:rPr>
                <a:t>拓展探究</a:t>
              </a:r>
            </a:p>
          </p:txBody>
        </p:sp>
        <p:cxnSp>
          <p:nvCxnSpPr>
            <p:cNvPr id="5" name="直线连接符 9">
              <a:extLst>
                <a:ext uri="{FF2B5EF4-FFF2-40B4-BE49-F238E27FC236}">
                  <a16:creationId xmlns="" xmlns:a16="http://schemas.microsoft.com/office/drawing/2014/main" id="{45ED7DEA-FE78-498C-A8A9-EC8C21DC2542}"/>
                </a:ext>
              </a:extLst>
            </p:cNvPr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菱形 5">
              <a:extLst>
                <a:ext uri="{FF2B5EF4-FFF2-40B4-BE49-F238E27FC236}">
                  <a16:creationId xmlns="" xmlns:a16="http://schemas.microsoft.com/office/drawing/2014/main" id="{63801D9E-EC4C-437D-A786-76F11BC874EF}"/>
                </a:ext>
              </a:extLst>
            </p:cNvPr>
            <p:cNvSpPr/>
            <p:nvPr/>
          </p:nvSpPr>
          <p:spPr>
            <a:xfrm>
              <a:off x="125" y="149"/>
              <a:ext cx="552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ext Box 2">
            <a:extLst>
              <a:ext uri="{FF2B5EF4-FFF2-40B4-BE49-F238E27FC236}">
                <a16:creationId xmlns="" xmlns:a16="http://schemas.microsoft.com/office/drawing/2014/main" id="{9C5AA95D-6400-476B-BE18-F6CF7791A8B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09638" y="1366838"/>
            <a:ext cx="7694612" cy="203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学习消息的基本特点。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（重点）</a:t>
            </a:r>
            <a:endParaRPr lang="zh-CN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掌握消息的基本要素和结构。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（难点）</a:t>
            </a:r>
            <a:endParaRPr lang="zh-CN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运用相关知识和方法进行消息写作。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（素养）</a:t>
            </a:r>
            <a:endParaRPr lang="zh-CN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075" name="组合 11">
            <a:extLst>
              <a:ext uri="{FF2B5EF4-FFF2-40B4-BE49-F238E27FC236}">
                <a16:creationId xmlns="" xmlns:a16="http://schemas.microsoft.com/office/drawing/2014/main" id="{7B53F379-2043-43A2-8A12-A166794A6A0A}"/>
              </a:ext>
            </a:extLst>
          </p:cNvPr>
          <p:cNvGrpSpPr>
            <a:grpSpLocks/>
          </p:cNvGrpSpPr>
          <p:nvPr/>
        </p:nvGrpSpPr>
        <p:grpSpPr bwMode="auto">
          <a:xfrm>
            <a:off x="-3175" y="41275"/>
            <a:ext cx="2006600" cy="523875"/>
            <a:chOff x="70" y="-63"/>
            <a:chExt cx="3161" cy="824"/>
          </a:xfrm>
        </p:grpSpPr>
        <p:sp>
          <p:nvSpPr>
            <p:cNvPr id="3076" name="文本框 6">
              <a:extLst>
                <a:ext uri="{FF2B5EF4-FFF2-40B4-BE49-F238E27FC236}">
                  <a16:creationId xmlns="" xmlns:a16="http://schemas.microsoft.com/office/drawing/2014/main" id="{D465BF1D-0FE7-41F3-8E96-5EB1FF283B7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kumimoji="1" lang="zh-CN" altLang="en-US" sz="2800">
                  <a:latin typeface="黑体" panose="02010609060101010101" pitchFamily="49" charset="-122"/>
                  <a:ea typeface="黑体" panose="02010609060101010101" pitchFamily="49" charset="-122"/>
                </a:rPr>
                <a:t>学习目标</a:t>
              </a:r>
            </a:p>
          </p:txBody>
        </p:sp>
        <p:cxnSp>
          <p:nvCxnSpPr>
            <p:cNvPr id="9" name="直线连接符 9">
              <a:extLst>
                <a:ext uri="{FF2B5EF4-FFF2-40B4-BE49-F238E27FC236}">
                  <a16:creationId xmlns="" xmlns:a16="http://schemas.microsoft.com/office/drawing/2014/main" id="{AC4B2BF9-00B5-4DA8-B3E1-36916B41A22B}"/>
                </a:ext>
              </a:extLst>
            </p:cNvPr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菱形 9">
              <a:extLst>
                <a:ext uri="{FF2B5EF4-FFF2-40B4-BE49-F238E27FC236}">
                  <a16:creationId xmlns="" xmlns:a16="http://schemas.microsoft.com/office/drawing/2014/main" id="{B17AEE2E-52B8-46B0-B639-1A90323A8844}"/>
                </a:ext>
              </a:extLst>
            </p:cNvPr>
            <p:cNvSpPr/>
            <p:nvPr/>
          </p:nvSpPr>
          <p:spPr>
            <a:xfrm>
              <a:off x="125" y="149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矩形 1">
            <a:extLst>
              <a:ext uri="{FF2B5EF4-FFF2-40B4-BE49-F238E27FC236}">
                <a16:creationId xmlns="" xmlns:a16="http://schemas.microsoft.com/office/drawing/2014/main" id="{29EF0694-6A5C-4407-AEC1-A490FB7487C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6275" y="1044575"/>
            <a:ext cx="6343650" cy="3040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503238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14000"/>
              </a:lnSpc>
              <a:buFont typeface="Arial" panose="020B0604020202020204" pitchFamily="34" charset="0"/>
              <a:buNone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这次五四运动纪念活动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丰富了学生的校园生活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提高了学生的综合素质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对学生进行了良好的集体主义教育和爱国主义教育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使学生在潜移默化中传承了五四精神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增强了学生努力学习、报效国家的信心和决心。</a:t>
            </a:r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1F019203-1048-4504-9E52-58DA745E990B}"/>
              </a:ext>
            </a:extLst>
          </p:cNvPr>
          <p:cNvSpPr/>
          <p:nvPr/>
        </p:nvSpPr>
        <p:spPr>
          <a:xfrm>
            <a:off x="7308850" y="1779588"/>
            <a:ext cx="1295400" cy="1323975"/>
          </a:xfrm>
          <a:prstGeom prst="rect">
            <a:avLst/>
          </a:prstGeom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buFont typeface="Arial" pitchFamily="34" charset="0"/>
              <a:buNone/>
              <a:defRPr/>
            </a:pPr>
            <a:r>
              <a:rPr lang="zh-CN" altLang="zh-CN" sz="20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结尾阐释了这次纪念活动的深远意义。</a:t>
            </a:r>
          </a:p>
        </p:txBody>
      </p:sp>
      <p:grpSp>
        <p:nvGrpSpPr>
          <p:cNvPr id="21508" name="组合 18">
            <a:extLst>
              <a:ext uri="{FF2B5EF4-FFF2-40B4-BE49-F238E27FC236}">
                <a16:creationId xmlns="" xmlns:a16="http://schemas.microsoft.com/office/drawing/2014/main" id="{C77314B7-6C5A-433D-9845-45EA98BC3095}"/>
              </a:ext>
            </a:extLst>
          </p:cNvPr>
          <p:cNvGrpSpPr>
            <a:grpSpLocks/>
          </p:cNvGrpSpPr>
          <p:nvPr/>
        </p:nvGrpSpPr>
        <p:grpSpPr bwMode="auto">
          <a:xfrm>
            <a:off x="34925" y="-20638"/>
            <a:ext cx="2008188" cy="523876"/>
            <a:chOff x="70" y="-63"/>
            <a:chExt cx="3161" cy="824"/>
          </a:xfrm>
        </p:grpSpPr>
        <p:sp>
          <p:nvSpPr>
            <p:cNvPr id="21510" name="文本框 6">
              <a:extLst>
                <a:ext uri="{FF2B5EF4-FFF2-40B4-BE49-F238E27FC236}">
                  <a16:creationId xmlns="" xmlns:a16="http://schemas.microsoft.com/office/drawing/2014/main" id="{B51A50E2-DB72-4567-94AB-C933EFD5014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kumimoji="1" lang="zh-CN" altLang="en-US" sz="2800">
                  <a:latin typeface="黑体" panose="02010609060101010101" pitchFamily="49" charset="-122"/>
                  <a:ea typeface="黑体" panose="02010609060101010101" pitchFamily="49" charset="-122"/>
                </a:rPr>
                <a:t>拓展探究</a:t>
              </a:r>
            </a:p>
          </p:txBody>
        </p:sp>
        <p:cxnSp>
          <p:nvCxnSpPr>
            <p:cNvPr id="6" name="直线连接符 9">
              <a:extLst>
                <a:ext uri="{FF2B5EF4-FFF2-40B4-BE49-F238E27FC236}">
                  <a16:creationId xmlns="" xmlns:a16="http://schemas.microsoft.com/office/drawing/2014/main" id="{70950AF2-B82A-497D-9B10-BDCD25E68D7B}"/>
                </a:ext>
              </a:extLst>
            </p:cNvPr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菱形 6">
              <a:extLst>
                <a:ext uri="{FF2B5EF4-FFF2-40B4-BE49-F238E27FC236}">
                  <a16:creationId xmlns="" xmlns:a16="http://schemas.microsoft.com/office/drawing/2014/main" id="{53E30DC8-6CDD-420E-9524-82066CA318EB}"/>
                </a:ext>
              </a:extLst>
            </p:cNvPr>
            <p:cNvSpPr/>
            <p:nvPr/>
          </p:nvSpPr>
          <p:spPr>
            <a:xfrm>
              <a:off x="125" y="149"/>
              <a:ext cx="552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  <p:cxnSp>
        <p:nvCxnSpPr>
          <p:cNvPr id="8" name="直接连接符 7">
            <a:extLst>
              <a:ext uri="{FF2B5EF4-FFF2-40B4-BE49-F238E27FC236}">
                <a16:creationId xmlns="" xmlns:a16="http://schemas.microsoft.com/office/drawing/2014/main" id="{78611751-DFB5-49A7-BAA7-6EDE35DA37FE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085013" y="1131888"/>
            <a:ext cx="7937" cy="2592387"/>
          </a:xfrm>
          <a:prstGeom prst="line">
            <a:avLst/>
          </a:prstGeom>
          <a:ln cap="rnd">
            <a:solidFill>
              <a:srgbClr val="FF0000"/>
            </a:solidFill>
            <a:prstDash val="sysDot"/>
            <a:headEnd/>
            <a:tailEnd/>
          </a:ln>
          <a:extLst/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矩形 1">
            <a:extLst>
              <a:ext uri="{FF2B5EF4-FFF2-40B4-BE49-F238E27FC236}">
                <a16:creationId xmlns="" xmlns:a16="http://schemas.microsoft.com/office/drawing/2014/main" id="{3A33CC17-71FE-442B-8318-1B68F147F9F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4213" y="1276350"/>
            <a:ext cx="7920037" cy="3038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14000"/>
              </a:lnSpc>
              <a:buFont typeface="Arial" panose="020B0604020202020204" pitchFamily="34" charset="0"/>
              <a:buNone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这是一则成功的校园消息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消息的</a:t>
            </a:r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要素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齐全。消息的</a:t>
            </a:r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标题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很能鼓舞读者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副标题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让读者对消息的内容一目了然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；</a:t>
            </a:r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正文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开头介绍了学校举办这项活动的目的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给读者留下完整的印象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；</a:t>
            </a:r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行文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中按照时间顺序依次介绍活动的流程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；</a:t>
            </a:r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结尾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阐释了这次纪念活动的深远意义。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531" name="矩形 2">
            <a:extLst>
              <a:ext uri="{FF2B5EF4-FFF2-40B4-BE49-F238E27FC236}">
                <a16:creationId xmlns="" xmlns:a16="http://schemas.microsoft.com/office/drawing/2014/main" id="{BC84A70D-A10C-40F3-9BCC-C9F03E37230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46538" y="627063"/>
            <a:ext cx="126188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zh-CN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点</a:t>
            </a:r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zh-CN" altLang="zh-CN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评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22532" name="组合 18">
            <a:extLst>
              <a:ext uri="{FF2B5EF4-FFF2-40B4-BE49-F238E27FC236}">
                <a16:creationId xmlns="" xmlns:a16="http://schemas.microsoft.com/office/drawing/2014/main" id="{F26815F1-15C3-495E-B965-A8DEFC1AC193}"/>
              </a:ext>
            </a:extLst>
          </p:cNvPr>
          <p:cNvGrpSpPr>
            <a:grpSpLocks/>
          </p:cNvGrpSpPr>
          <p:nvPr/>
        </p:nvGrpSpPr>
        <p:grpSpPr bwMode="auto">
          <a:xfrm>
            <a:off x="34925" y="-20638"/>
            <a:ext cx="2008188" cy="523876"/>
            <a:chOff x="70" y="-63"/>
            <a:chExt cx="3161" cy="824"/>
          </a:xfrm>
        </p:grpSpPr>
        <p:sp>
          <p:nvSpPr>
            <p:cNvPr id="22533" name="文本框 6">
              <a:extLst>
                <a:ext uri="{FF2B5EF4-FFF2-40B4-BE49-F238E27FC236}">
                  <a16:creationId xmlns="" xmlns:a16="http://schemas.microsoft.com/office/drawing/2014/main" id="{CE436C06-F96A-4E5E-8049-4550C23E9EC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kumimoji="1" lang="zh-CN" altLang="en-US" sz="2800">
                  <a:latin typeface="黑体" panose="02010609060101010101" pitchFamily="49" charset="-122"/>
                  <a:ea typeface="黑体" panose="02010609060101010101" pitchFamily="49" charset="-122"/>
                </a:rPr>
                <a:t>拓展探究</a:t>
              </a:r>
            </a:p>
          </p:txBody>
        </p:sp>
        <p:cxnSp>
          <p:nvCxnSpPr>
            <p:cNvPr id="6" name="直线连接符 9">
              <a:extLst>
                <a:ext uri="{FF2B5EF4-FFF2-40B4-BE49-F238E27FC236}">
                  <a16:creationId xmlns="" xmlns:a16="http://schemas.microsoft.com/office/drawing/2014/main" id="{25EE3A0A-766B-40BE-9397-E5D31AA7283E}"/>
                </a:ext>
              </a:extLst>
            </p:cNvPr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菱形 6">
              <a:extLst>
                <a:ext uri="{FF2B5EF4-FFF2-40B4-BE49-F238E27FC236}">
                  <a16:creationId xmlns="" xmlns:a16="http://schemas.microsoft.com/office/drawing/2014/main" id="{D4A05DE7-A690-47D0-8C78-07407F0B911D}"/>
                </a:ext>
              </a:extLst>
            </p:cNvPr>
            <p:cNvSpPr/>
            <p:nvPr/>
          </p:nvSpPr>
          <p:spPr>
            <a:xfrm>
              <a:off x="125" y="149"/>
              <a:ext cx="552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文本框 3">
            <a:extLst>
              <a:ext uri="{FF2B5EF4-FFF2-40B4-BE49-F238E27FC236}">
                <a16:creationId xmlns="" xmlns:a16="http://schemas.microsoft.com/office/drawing/2014/main" id="{D140E3C2-A126-41A5-924B-D993A1BCB74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2463" y="1419225"/>
            <a:ext cx="7832725" cy="110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6858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6858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6858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6858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6858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zh-CN" altLang="en-US" sz="6600" b="1" dirty="0">
                <a:solidFill>
                  <a:srgbClr val="FF6600"/>
                </a:solidFill>
                <a:latin typeface="宋体" panose="02010600030101010101" pitchFamily="2" charset="-122"/>
                <a:cs typeface="Xingkai SC"/>
              </a:rPr>
              <a:t>七彩课堂  伴你成长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矩形 1">
            <a:extLst>
              <a:ext uri="{FF2B5EF4-FFF2-40B4-BE49-F238E27FC236}">
                <a16:creationId xmlns="" xmlns:a16="http://schemas.microsoft.com/office/drawing/2014/main" id="{6FF66037-70D9-43B5-9D9C-49EC1A345AC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188" y="1203325"/>
            <a:ext cx="8064500" cy="203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必做任务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写一则消息。根据教材本次活动“任务二”中搜集的新闻素材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参考“技巧点拨”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写一则消息。</a:t>
            </a:r>
          </a:p>
        </p:txBody>
      </p:sp>
      <p:grpSp>
        <p:nvGrpSpPr>
          <p:cNvPr id="4099" name="组合 8">
            <a:extLst>
              <a:ext uri="{FF2B5EF4-FFF2-40B4-BE49-F238E27FC236}">
                <a16:creationId xmlns="" xmlns:a16="http://schemas.microsoft.com/office/drawing/2014/main" id="{8E5904CA-F66B-46D3-867F-C7323153FFC0}"/>
              </a:ext>
            </a:extLst>
          </p:cNvPr>
          <p:cNvGrpSpPr>
            <a:grpSpLocks/>
          </p:cNvGrpSpPr>
          <p:nvPr/>
        </p:nvGrpSpPr>
        <p:grpSpPr bwMode="auto">
          <a:xfrm>
            <a:off x="0" y="-20638"/>
            <a:ext cx="2006600" cy="523876"/>
            <a:chOff x="70" y="-63"/>
            <a:chExt cx="3161" cy="824"/>
          </a:xfrm>
        </p:grpSpPr>
        <p:sp>
          <p:nvSpPr>
            <p:cNvPr id="4100" name="文本框 6">
              <a:extLst>
                <a:ext uri="{FF2B5EF4-FFF2-40B4-BE49-F238E27FC236}">
                  <a16:creationId xmlns="" xmlns:a16="http://schemas.microsoft.com/office/drawing/2014/main" id="{3D16BC61-A572-4A2E-910C-9AAA850A2D5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kumimoji="1" lang="zh-CN" altLang="en-US" sz="2800">
                  <a:latin typeface="黑体" panose="02010609060101010101" pitchFamily="49" charset="-122"/>
                  <a:ea typeface="黑体" panose="02010609060101010101" pitchFamily="49" charset="-122"/>
                </a:rPr>
                <a:t>整体感知</a:t>
              </a:r>
            </a:p>
          </p:txBody>
        </p:sp>
        <p:cxnSp>
          <p:nvCxnSpPr>
            <p:cNvPr id="13" name="直线连接符 9">
              <a:extLst>
                <a:ext uri="{FF2B5EF4-FFF2-40B4-BE49-F238E27FC236}">
                  <a16:creationId xmlns="" xmlns:a16="http://schemas.microsoft.com/office/drawing/2014/main" id="{F24F7A94-20D7-401C-8E4C-76F8FCC7D569}"/>
                </a:ext>
              </a:extLst>
            </p:cNvPr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菱形 13">
              <a:extLst>
                <a:ext uri="{FF2B5EF4-FFF2-40B4-BE49-F238E27FC236}">
                  <a16:creationId xmlns="" xmlns:a16="http://schemas.microsoft.com/office/drawing/2014/main" id="{BDD4E021-6A0D-4803-AD9E-CFA004A8E2F8}"/>
                </a:ext>
              </a:extLst>
            </p:cNvPr>
            <p:cNvSpPr/>
            <p:nvPr/>
          </p:nvSpPr>
          <p:spPr>
            <a:xfrm>
              <a:off x="125" y="149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>
            <a:extLst>
              <a:ext uri="{FF2B5EF4-FFF2-40B4-BE49-F238E27FC236}">
                <a16:creationId xmlns="" xmlns:a16="http://schemas.microsoft.com/office/drawing/2014/main" id="{4A19FBD5-7933-400A-A378-59A6217539AC}"/>
              </a:ext>
            </a:extLst>
          </p:cNvPr>
          <p:cNvGraphicFramePr>
            <a:graphicFrameLocks noGrp="1"/>
          </p:cNvGraphicFramePr>
          <p:nvPr/>
        </p:nvGraphicFramePr>
        <p:xfrm>
          <a:off x="615950" y="1006475"/>
          <a:ext cx="7993063" cy="3719515"/>
        </p:xfrm>
        <a:graphic>
          <a:graphicData uri="http://schemas.openxmlformats.org/drawingml/2006/table">
            <a:tbl>
              <a:tblPr/>
              <a:tblGrid>
                <a:gridCol w="16557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633730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92163">
                <a:tc>
                  <a:txBody>
                    <a:bodyPr/>
                    <a:lstStyle>
                      <a:lvl1pPr defTabSz="6858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Times New Roman" pitchFamily="18" charset="0"/>
                          <a:ea typeface="微软雅黑" pitchFamily="34" charset="-122"/>
                        </a:defRPr>
                      </a:lvl1pPr>
                      <a:lvl2pPr marL="742950" indent="-285750" defTabSz="685800" eaLnBrk="0" hangingPunct="0">
                        <a:spcBef>
                          <a:spcPct val="20000"/>
                        </a:spcBef>
                        <a:buFont typeface="Arial" pitchFamily="34" charset="0"/>
                        <a:defRPr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微软雅黑" pitchFamily="34" charset="-122"/>
                        </a:defRPr>
                      </a:lvl2pPr>
                      <a:lvl3pPr marL="1143000" indent="-228600" defTabSz="6858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Times New Roman" pitchFamily="18" charset="0"/>
                          <a:ea typeface="微软雅黑" pitchFamily="34" charset="-122"/>
                        </a:defRPr>
                      </a:lvl3pPr>
                      <a:lvl4pPr marL="1600200" indent="-228600" defTabSz="685800" eaLnBrk="0" hangingPunct="0">
                        <a:spcBef>
                          <a:spcPct val="20000"/>
                        </a:spcBef>
                        <a:buFont typeface="Arial" pitchFamily="34" charset="0"/>
                        <a:defRPr sz="1300">
                          <a:solidFill>
                            <a:schemeClr val="tx1"/>
                          </a:solidFill>
                          <a:latin typeface="Times New Roman" pitchFamily="18" charset="0"/>
                          <a:ea typeface="微软雅黑" pitchFamily="34" charset="-122"/>
                        </a:defRPr>
                      </a:lvl4pPr>
                      <a:lvl5pPr marL="2057400" indent="-228600" defTabSz="685800" eaLnBrk="0" hangingPunct="0">
                        <a:spcBef>
                          <a:spcPct val="20000"/>
                        </a:spcBef>
                        <a:buFont typeface="Arial" pitchFamily="34" charset="0"/>
                        <a:defRPr sz="1300">
                          <a:solidFill>
                            <a:schemeClr val="tx1"/>
                          </a:solidFill>
                          <a:latin typeface="Times New Roman" pitchFamily="18" charset="0"/>
                          <a:ea typeface="微软雅黑" pitchFamily="34" charset="-122"/>
                        </a:defRPr>
                      </a:lvl5pPr>
                      <a:lvl6pPr marL="2514600" indent="-228600" defTabSz="6858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300">
                          <a:solidFill>
                            <a:schemeClr val="tx1"/>
                          </a:solidFill>
                          <a:latin typeface="Times New Roman" pitchFamily="18" charset="0"/>
                          <a:ea typeface="微软雅黑" pitchFamily="34" charset="-122"/>
                        </a:defRPr>
                      </a:lvl6pPr>
                      <a:lvl7pPr marL="2971800" indent="-228600" defTabSz="6858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300">
                          <a:solidFill>
                            <a:schemeClr val="tx1"/>
                          </a:solidFill>
                          <a:latin typeface="Times New Roman" pitchFamily="18" charset="0"/>
                          <a:ea typeface="微软雅黑" pitchFamily="34" charset="-122"/>
                        </a:defRPr>
                      </a:lvl7pPr>
                      <a:lvl8pPr marL="3429000" indent="-228600" defTabSz="6858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300">
                          <a:solidFill>
                            <a:schemeClr val="tx1"/>
                          </a:solidFill>
                          <a:latin typeface="Times New Roman" pitchFamily="18" charset="0"/>
                          <a:ea typeface="微软雅黑" pitchFamily="34" charset="-122"/>
                        </a:defRPr>
                      </a:lvl8pPr>
                      <a:lvl9pPr marL="3886200" indent="-228600" defTabSz="6858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300">
                          <a:solidFill>
                            <a:schemeClr val="tx1"/>
                          </a:solidFill>
                          <a:latin typeface="Times New Roman" pitchFamily="18" charset="0"/>
                          <a:ea typeface="微软雅黑" pitchFamily="34" charset="-122"/>
                        </a:defRPr>
                      </a:lvl9pPr>
                    </a:lstStyle>
                    <a:p>
                      <a:pPr marL="0" marR="0" lvl="0" indent="0" algn="ctr" defTabSz="685800" rtl="0" eaLnBrk="1" fontAlgn="base" latinLnBrk="0" hangingPunct="1">
                        <a:lnSpc>
                          <a:spcPts val="14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</a:rPr>
                        <a:t>新闻特写</a:t>
                      </a:r>
                    </a:p>
                  </a:txBody>
                  <a:tcPr marL="0" marR="0" marT="0" marB="0" anchor="ctr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defTabSz="6858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Times New Roman" pitchFamily="18" charset="0"/>
                          <a:ea typeface="微软雅黑" pitchFamily="34" charset="-122"/>
                        </a:defRPr>
                      </a:lvl1pPr>
                      <a:lvl2pPr marL="742950" indent="-285750" defTabSz="685800" eaLnBrk="0" hangingPunct="0">
                        <a:spcBef>
                          <a:spcPct val="20000"/>
                        </a:spcBef>
                        <a:buFont typeface="Arial" pitchFamily="34" charset="0"/>
                        <a:defRPr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微软雅黑" pitchFamily="34" charset="-122"/>
                        </a:defRPr>
                      </a:lvl2pPr>
                      <a:lvl3pPr marL="1143000" indent="-228600" defTabSz="6858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Times New Roman" pitchFamily="18" charset="0"/>
                          <a:ea typeface="微软雅黑" pitchFamily="34" charset="-122"/>
                        </a:defRPr>
                      </a:lvl3pPr>
                      <a:lvl4pPr marL="1600200" indent="-228600" defTabSz="685800" eaLnBrk="0" hangingPunct="0">
                        <a:spcBef>
                          <a:spcPct val="20000"/>
                        </a:spcBef>
                        <a:buFont typeface="Arial" pitchFamily="34" charset="0"/>
                        <a:defRPr sz="1300">
                          <a:solidFill>
                            <a:schemeClr val="tx1"/>
                          </a:solidFill>
                          <a:latin typeface="Times New Roman" pitchFamily="18" charset="0"/>
                          <a:ea typeface="微软雅黑" pitchFamily="34" charset="-122"/>
                        </a:defRPr>
                      </a:lvl4pPr>
                      <a:lvl5pPr marL="2057400" indent="-228600" defTabSz="685800" eaLnBrk="0" hangingPunct="0">
                        <a:spcBef>
                          <a:spcPct val="20000"/>
                        </a:spcBef>
                        <a:buFont typeface="Arial" pitchFamily="34" charset="0"/>
                        <a:defRPr sz="1300">
                          <a:solidFill>
                            <a:schemeClr val="tx1"/>
                          </a:solidFill>
                          <a:latin typeface="Times New Roman" pitchFamily="18" charset="0"/>
                          <a:ea typeface="微软雅黑" pitchFamily="34" charset="-122"/>
                        </a:defRPr>
                      </a:lvl5pPr>
                      <a:lvl6pPr marL="2514600" indent="-228600" defTabSz="6858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300">
                          <a:solidFill>
                            <a:schemeClr val="tx1"/>
                          </a:solidFill>
                          <a:latin typeface="Times New Roman" pitchFamily="18" charset="0"/>
                          <a:ea typeface="微软雅黑" pitchFamily="34" charset="-122"/>
                        </a:defRPr>
                      </a:lvl6pPr>
                      <a:lvl7pPr marL="2971800" indent="-228600" defTabSz="6858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300">
                          <a:solidFill>
                            <a:schemeClr val="tx1"/>
                          </a:solidFill>
                          <a:latin typeface="Times New Roman" pitchFamily="18" charset="0"/>
                          <a:ea typeface="微软雅黑" pitchFamily="34" charset="-122"/>
                        </a:defRPr>
                      </a:lvl7pPr>
                      <a:lvl8pPr marL="3429000" indent="-228600" defTabSz="6858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300">
                          <a:solidFill>
                            <a:schemeClr val="tx1"/>
                          </a:solidFill>
                          <a:latin typeface="Times New Roman" pitchFamily="18" charset="0"/>
                          <a:ea typeface="微软雅黑" pitchFamily="34" charset="-122"/>
                        </a:defRPr>
                      </a:lvl8pPr>
                      <a:lvl9pPr marL="3886200" indent="-228600" defTabSz="6858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300">
                          <a:solidFill>
                            <a:schemeClr val="tx1"/>
                          </a:solidFill>
                          <a:latin typeface="Times New Roman" pitchFamily="18" charset="0"/>
                          <a:ea typeface="微软雅黑" pitchFamily="34" charset="-122"/>
                        </a:defRPr>
                      </a:lvl9pPr>
                    </a:lstStyle>
                    <a:p>
                      <a:pPr marL="0" marR="0" lvl="0" indent="0" algn="l" defTabSz="6858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itchFamily="49" charset="-122"/>
                          <a:ea typeface="楷体" pitchFamily="49" charset="-122"/>
                        </a:rPr>
                        <a:t>具体描述新闻事件中的某一场景</a:t>
                      </a:r>
                      <a:r>
                        <a:rPr kumimoji="0" lang="en-US" altLang="zh-CN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itchFamily="49" charset="-122"/>
                          <a:ea typeface="楷体" pitchFamily="49" charset="-122"/>
                          <a:cs typeface="楷体" pitchFamily="49" charset="-122"/>
                        </a:rPr>
                        <a:t>，</a:t>
                      </a:r>
                      <a:r>
                        <a:rPr kumimoji="0" lang="zh-CN" altLang="zh-CN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itchFamily="49" charset="-122"/>
                          <a:ea typeface="楷体" pitchFamily="49" charset="-122"/>
                        </a:rPr>
                        <a:t>生动形象地展现新闻现场</a:t>
                      </a:r>
                    </a:p>
                  </a:txBody>
                  <a:tcPr marL="66676" marR="6667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6ACAC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31838">
                <a:tc>
                  <a:txBody>
                    <a:bodyPr/>
                    <a:lstStyle>
                      <a:lvl1pPr defTabSz="6858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Times New Roman" pitchFamily="18" charset="0"/>
                          <a:ea typeface="微软雅黑" pitchFamily="34" charset="-122"/>
                        </a:defRPr>
                      </a:lvl1pPr>
                      <a:lvl2pPr marL="742950" indent="-285750" defTabSz="685800" eaLnBrk="0" hangingPunct="0">
                        <a:spcBef>
                          <a:spcPct val="20000"/>
                        </a:spcBef>
                        <a:buFont typeface="Arial" pitchFamily="34" charset="0"/>
                        <a:defRPr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微软雅黑" pitchFamily="34" charset="-122"/>
                        </a:defRPr>
                      </a:lvl2pPr>
                      <a:lvl3pPr marL="1143000" indent="-228600" defTabSz="6858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Times New Roman" pitchFamily="18" charset="0"/>
                          <a:ea typeface="微软雅黑" pitchFamily="34" charset="-122"/>
                        </a:defRPr>
                      </a:lvl3pPr>
                      <a:lvl4pPr marL="1600200" indent="-228600" defTabSz="685800" eaLnBrk="0" hangingPunct="0">
                        <a:spcBef>
                          <a:spcPct val="20000"/>
                        </a:spcBef>
                        <a:buFont typeface="Arial" pitchFamily="34" charset="0"/>
                        <a:defRPr sz="1300">
                          <a:solidFill>
                            <a:schemeClr val="tx1"/>
                          </a:solidFill>
                          <a:latin typeface="Times New Roman" pitchFamily="18" charset="0"/>
                          <a:ea typeface="微软雅黑" pitchFamily="34" charset="-122"/>
                        </a:defRPr>
                      </a:lvl4pPr>
                      <a:lvl5pPr marL="2057400" indent="-228600" defTabSz="685800" eaLnBrk="0" hangingPunct="0">
                        <a:spcBef>
                          <a:spcPct val="20000"/>
                        </a:spcBef>
                        <a:buFont typeface="Arial" pitchFamily="34" charset="0"/>
                        <a:defRPr sz="1300">
                          <a:solidFill>
                            <a:schemeClr val="tx1"/>
                          </a:solidFill>
                          <a:latin typeface="Times New Roman" pitchFamily="18" charset="0"/>
                          <a:ea typeface="微软雅黑" pitchFamily="34" charset="-122"/>
                        </a:defRPr>
                      </a:lvl5pPr>
                      <a:lvl6pPr marL="2514600" indent="-228600" defTabSz="6858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300">
                          <a:solidFill>
                            <a:schemeClr val="tx1"/>
                          </a:solidFill>
                          <a:latin typeface="Times New Roman" pitchFamily="18" charset="0"/>
                          <a:ea typeface="微软雅黑" pitchFamily="34" charset="-122"/>
                        </a:defRPr>
                      </a:lvl6pPr>
                      <a:lvl7pPr marL="2971800" indent="-228600" defTabSz="6858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300">
                          <a:solidFill>
                            <a:schemeClr val="tx1"/>
                          </a:solidFill>
                          <a:latin typeface="Times New Roman" pitchFamily="18" charset="0"/>
                          <a:ea typeface="微软雅黑" pitchFamily="34" charset="-122"/>
                        </a:defRPr>
                      </a:lvl7pPr>
                      <a:lvl8pPr marL="3429000" indent="-228600" defTabSz="6858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300">
                          <a:solidFill>
                            <a:schemeClr val="tx1"/>
                          </a:solidFill>
                          <a:latin typeface="Times New Roman" pitchFamily="18" charset="0"/>
                          <a:ea typeface="微软雅黑" pitchFamily="34" charset="-122"/>
                        </a:defRPr>
                      </a:lvl8pPr>
                      <a:lvl9pPr marL="3886200" indent="-228600" defTabSz="6858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300">
                          <a:solidFill>
                            <a:schemeClr val="tx1"/>
                          </a:solidFill>
                          <a:latin typeface="Times New Roman" pitchFamily="18" charset="0"/>
                          <a:ea typeface="微软雅黑" pitchFamily="34" charset="-122"/>
                        </a:defRPr>
                      </a:lvl9pPr>
                    </a:lstStyle>
                    <a:p>
                      <a:pPr marL="0" marR="0" lvl="0" indent="0" algn="ctr" defTabSz="685800" rtl="0" eaLnBrk="1" fontAlgn="base" latinLnBrk="0" hangingPunct="1">
                        <a:lnSpc>
                          <a:spcPts val="14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</a:rPr>
                        <a:t>人物通讯</a:t>
                      </a:r>
                    </a:p>
                  </a:txBody>
                  <a:tcPr marL="0" marR="0" marT="0" marB="0" anchor="ctr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defTabSz="6858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Times New Roman" pitchFamily="18" charset="0"/>
                          <a:ea typeface="微软雅黑" pitchFamily="34" charset="-122"/>
                        </a:defRPr>
                      </a:lvl1pPr>
                      <a:lvl2pPr marL="742950" indent="-285750" defTabSz="685800" eaLnBrk="0" hangingPunct="0">
                        <a:spcBef>
                          <a:spcPct val="20000"/>
                        </a:spcBef>
                        <a:buFont typeface="Arial" pitchFamily="34" charset="0"/>
                        <a:defRPr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微软雅黑" pitchFamily="34" charset="-122"/>
                        </a:defRPr>
                      </a:lvl2pPr>
                      <a:lvl3pPr marL="1143000" indent="-228600" defTabSz="6858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Times New Roman" pitchFamily="18" charset="0"/>
                          <a:ea typeface="微软雅黑" pitchFamily="34" charset="-122"/>
                        </a:defRPr>
                      </a:lvl3pPr>
                      <a:lvl4pPr marL="1600200" indent="-228600" defTabSz="685800" eaLnBrk="0" hangingPunct="0">
                        <a:spcBef>
                          <a:spcPct val="20000"/>
                        </a:spcBef>
                        <a:buFont typeface="Arial" pitchFamily="34" charset="0"/>
                        <a:defRPr sz="1300">
                          <a:solidFill>
                            <a:schemeClr val="tx1"/>
                          </a:solidFill>
                          <a:latin typeface="Times New Roman" pitchFamily="18" charset="0"/>
                          <a:ea typeface="微软雅黑" pitchFamily="34" charset="-122"/>
                        </a:defRPr>
                      </a:lvl4pPr>
                      <a:lvl5pPr marL="2057400" indent="-228600" defTabSz="685800" eaLnBrk="0" hangingPunct="0">
                        <a:spcBef>
                          <a:spcPct val="20000"/>
                        </a:spcBef>
                        <a:buFont typeface="Arial" pitchFamily="34" charset="0"/>
                        <a:defRPr sz="1300">
                          <a:solidFill>
                            <a:schemeClr val="tx1"/>
                          </a:solidFill>
                          <a:latin typeface="Times New Roman" pitchFamily="18" charset="0"/>
                          <a:ea typeface="微软雅黑" pitchFamily="34" charset="-122"/>
                        </a:defRPr>
                      </a:lvl5pPr>
                      <a:lvl6pPr marL="2514600" indent="-228600" defTabSz="6858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300">
                          <a:solidFill>
                            <a:schemeClr val="tx1"/>
                          </a:solidFill>
                          <a:latin typeface="Times New Roman" pitchFamily="18" charset="0"/>
                          <a:ea typeface="微软雅黑" pitchFamily="34" charset="-122"/>
                        </a:defRPr>
                      </a:lvl6pPr>
                      <a:lvl7pPr marL="2971800" indent="-228600" defTabSz="6858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300">
                          <a:solidFill>
                            <a:schemeClr val="tx1"/>
                          </a:solidFill>
                          <a:latin typeface="Times New Roman" pitchFamily="18" charset="0"/>
                          <a:ea typeface="微软雅黑" pitchFamily="34" charset="-122"/>
                        </a:defRPr>
                      </a:lvl7pPr>
                      <a:lvl8pPr marL="3429000" indent="-228600" defTabSz="6858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300">
                          <a:solidFill>
                            <a:schemeClr val="tx1"/>
                          </a:solidFill>
                          <a:latin typeface="Times New Roman" pitchFamily="18" charset="0"/>
                          <a:ea typeface="微软雅黑" pitchFamily="34" charset="-122"/>
                        </a:defRPr>
                      </a:lvl8pPr>
                      <a:lvl9pPr marL="3886200" indent="-228600" defTabSz="6858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300">
                          <a:solidFill>
                            <a:schemeClr val="tx1"/>
                          </a:solidFill>
                          <a:latin typeface="Times New Roman" pitchFamily="18" charset="0"/>
                          <a:ea typeface="微软雅黑" pitchFamily="34" charset="-122"/>
                        </a:defRPr>
                      </a:lvl9pPr>
                    </a:lstStyle>
                    <a:p>
                      <a:pPr marL="0" marR="0" lvl="0" indent="0" algn="l" defTabSz="6858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24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itchFamily="49" charset="-122"/>
                          <a:ea typeface="楷体" pitchFamily="49" charset="-122"/>
                        </a:rPr>
                        <a:t>围绕新闻事件中的人物</a:t>
                      </a:r>
                      <a:r>
                        <a:rPr kumimoji="0" lang="en-US" altLang="zh-CN" sz="24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itchFamily="49" charset="-122"/>
                          <a:ea typeface="楷体" pitchFamily="49" charset="-122"/>
                          <a:cs typeface="楷体" pitchFamily="49" charset="-122"/>
                        </a:rPr>
                        <a:t>，</a:t>
                      </a:r>
                      <a:r>
                        <a:rPr kumimoji="0" lang="zh-CN" altLang="zh-CN" sz="24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itchFamily="49" charset="-122"/>
                          <a:ea typeface="楷体" pitchFamily="49" charset="-122"/>
                        </a:rPr>
                        <a:t>报道其言行、事迹</a:t>
                      </a:r>
                      <a:r>
                        <a:rPr kumimoji="0" lang="en-US" altLang="zh-CN" sz="24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itchFamily="49" charset="-122"/>
                          <a:ea typeface="楷体" pitchFamily="49" charset="-122"/>
                          <a:cs typeface="楷体" pitchFamily="49" charset="-122"/>
                        </a:rPr>
                        <a:t>，</a:t>
                      </a:r>
                      <a:r>
                        <a:rPr kumimoji="0" lang="zh-CN" altLang="zh-CN" sz="24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itchFamily="49" charset="-122"/>
                          <a:ea typeface="楷体" pitchFamily="49" charset="-122"/>
                        </a:rPr>
                        <a:t>展现人物的精神</a:t>
                      </a:r>
                    </a:p>
                  </a:txBody>
                  <a:tcPr marL="66676" marR="6667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6ACAC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31838">
                <a:tc>
                  <a:txBody>
                    <a:bodyPr/>
                    <a:lstStyle>
                      <a:lvl1pPr defTabSz="6858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Times New Roman" pitchFamily="18" charset="0"/>
                          <a:ea typeface="微软雅黑" pitchFamily="34" charset="-122"/>
                        </a:defRPr>
                      </a:lvl1pPr>
                      <a:lvl2pPr marL="742950" indent="-285750" defTabSz="685800" eaLnBrk="0" hangingPunct="0">
                        <a:spcBef>
                          <a:spcPct val="20000"/>
                        </a:spcBef>
                        <a:buFont typeface="Arial" pitchFamily="34" charset="0"/>
                        <a:defRPr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微软雅黑" pitchFamily="34" charset="-122"/>
                        </a:defRPr>
                      </a:lvl2pPr>
                      <a:lvl3pPr marL="1143000" indent="-228600" defTabSz="6858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Times New Roman" pitchFamily="18" charset="0"/>
                          <a:ea typeface="微软雅黑" pitchFamily="34" charset="-122"/>
                        </a:defRPr>
                      </a:lvl3pPr>
                      <a:lvl4pPr marL="1600200" indent="-228600" defTabSz="685800" eaLnBrk="0" hangingPunct="0">
                        <a:spcBef>
                          <a:spcPct val="20000"/>
                        </a:spcBef>
                        <a:buFont typeface="Arial" pitchFamily="34" charset="0"/>
                        <a:defRPr sz="1300">
                          <a:solidFill>
                            <a:schemeClr val="tx1"/>
                          </a:solidFill>
                          <a:latin typeface="Times New Roman" pitchFamily="18" charset="0"/>
                          <a:ea typeface="微软雅黑" pitchFamily="34" charset="-122"/>
                        </a:defRPr>
                      </a:lvl4pPr>
                      <a:lvl5pPr marL="2057400" indent="-228600" defTabSz="685800" eaLnBrk="0" hangingPunct="0">
                        <a:spcBef>
                          <a:spcPct val="20000"/>
                        </a:spcBef>
                        <a:buFont typeface="Arial" pitchFamily="34" charset="0"/>
                        <a:defRPr sz="1300">
                          <a:solidFill>
                            <a:schemeClr val="tx1"/>
                          </a:solidFill>
                          <a:latin typeface="Times New Roman" pitchFamily="18" charset="0"/>
                          <a:ea typeface="微软雅黑" pitchFamily="34" charset="-122"/>
                        </a:defRPr>
                      </a:lvl5pPr>
                      <a:lvl6pPr marL="2514600" indent="-228600" defTabSz="6858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300">
                          <a:solidFill>
                            <a:schemeClr val="tx1"/>
                          </a:solidFill>
                          <a:latin typeface="Times New Roman" pitchFamily="18" charset="0"/>
                          <a:ea typeface="微软雅黑" pitchFamily="34" charset="-122"/>
                        </a:defRPr>
                      </a:lvl6pPr>
                      <a:lvl7pPr marL="2971800" indent="-228600" defTabSz="6858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300">
                          <a:solidFill>
                            <a:schemeClr val="tx1"/>
                          </a:solidFill>
                          <a:latin typeface="Times New Roman" pitchFamily="18" charset="0"/>
                          <a:ea typeface="微软雅黑" pitchFamily="34" charset="-122"/>
                        </a:defRPr>
                      </a:lvl7pPr>
                      <a:lvl8pPr marL="3429000" indent="-228600" defTabSz="6858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300">
                          <a:solidFill>
                            <a:schemeClr val="tx1"/>
                          </a:solidFill>
                          <a:latin typeface="Times New Roman" pitchFamily="18" charset="0"/>
                          <a:ea typeface="微软雅黑" pitchFamily="34" charset="-122"/>
                        </a:defRPr>
                      </a:lvl8pPr>
                      <a:lvl9pPr marL="3886200" indent="-228600" defTabSz="6858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300">
                          <a:solidFill>
                            <a:schemeClr val="tx1"/>
                          </a:solidFill>
                          <a:latin typeface="Times New Roman" pitchFamily="18" charset="0"/>
                          <a:ea typeface="微软雅黑" pitchFamily="34" charset="-122"/>
                        </a:defRPr>
                      </a:lvl9pPr>
                    </a:lstStyle>
                    <a:p>
                      <a:pPr marL="0" marR="0" lvl="0" indent="0" algn="ctr" defTabSz="6858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</a:rPr>
                        <a:t>事件通讯</a:t>
                      </a:r>
                    </a:p>
                  </a:txBody>
                  <a:tcPr marL="0" marR="0" marT="0" marB="0" anchor="ctr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defTabSz="6858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Times New Roman" pitchFamily="18" charset="0"/>
                          <a:ea typeface="微软雅黑" pitchFamily="34" charset="-122"/>
                        </a:defRPr>
                      </a:lvl1pPr>
                      <a:lvl2pPr marL="742950" indent="-285750" defTabSz="685800" eaLnBrk="0" hangingPunct="0">
                        <a:spcBef>
                          <a:spcPct val="20000"/>
                        </a:spcBef>
                        <a:buFont typeface="Arial" pitchFamily="34" charset="0"/>
                        <a:defRPr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微软雅黑" pitchFamily="34" charset="-122"/>
                        </a:defRPr>
                      </a:lvl2pPr>
                      <a:lvl3pPr marL="1143000" indent="-228600" defTabSz="6858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Times New Roman" pitchFamily="18" charset="0"/>
                          <a:ea typeface="微软雅黑" pitchFamily="34" charset="-122"/>
                        </a:defRPr>
                      </a:lvl3pPr>
                      <a:lvl4pPr marL="1600200" indent="-228600" defTabSz="685800" eaLnBrk="0" hangingPunct="0">
                        <a:spcBef>
                          <a:spcPct val="20000"/>
                        </a:spcBef>
                        <a:buFont typeface="Arial" pitchFamily="34" charset="0"/>
                        <a:defRPr sz="1300">
                          <a:solidFill>
                            <a:schemeClr val="tx1"/>
                          </a:solidFill>
                          <a:latin typeface="Times New Roman" pitchFamily="18" charset="0"/>
                          <a:ea typeface="微软雅黑" pitchFamily="34" charset="-122"/>
                        </a:defRPr>
                      </a:lvl4pPr>
                      <a:lvl5pPr marL="2057400" indent="-228600" defTabSz="685800" eaLnBrk="0" hangingPunct="0">
                        <a:spcBef>
                          <a:spcPct val="20000"/>
                        </a:spcBef>
                        <a:buFont typeface="Arial" pitchFamily="34" charset="0"/>
                        <a:defRPr sz="1300">
                          <a:solidFill>
                            <a:schemeClr val="tx1"/>
                          </a:solidFill>
                          <a:latin typeface="Times New Roman" pitchFamily="18" charset="0"/>
                          <a:ea typeface="微软雅黑" pitchFamily="34" charset="-122"/>
                        </a:defRPr>
                      </a:lvl5pPr>
                      <a:lvl6pPr marL="2514600" indent="-228600" defTabSz="6858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300">
                          <a:solidFill>
                            <a:schemeClr val="tx1"/>
                          </a:solidFill>
                          <a:latin typeface="Times New Roman" pitchFamily="18" charset="0"/>
                          <a:ea typeface="微软雅黑" pitchFamily="34" charset="-122"/>
                        </a:defRPr>
                      </a:lvl6pPr>
                      <a:lvl7pPr marL="2971800" indent="-228600" defTabSz="6858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300">
                          <a:solidFill>
                            <a:schemeClr val="tx1"/>
                          </a:solidFill>
                          <a:latin typeface="Times New Roman" pitchFamily="18" charset="0"/>
                          <a:ea typeface="微软雅黑" pitchFamily="34" charset="-122"/>
                        </a:defRPr>
                      </a:lvl7pPr>
                      <a:lvl8pPr marL="3429000" indent="-228600" defTabSz="6858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300">
                          <a:solidFill>
                            <a:schemeClr val="tx1"/>
                          </a:solidFill>
                          <a:latin typeface="Times New Roman" pitchFamily="18" charset="0"/>
                          <a:ea typeface="微软雅黑" pitchFamily="34" charset="-122"/>
                        </a:defRPr>
                      </a:lvl8pPr>
                      <a:lvl9pPr marL="3886200" indent="-228600" defTabSz="6858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300">
                          <a:solidFill>
                            <a:schemeClr val="tx1"/>
                          </a:solidFill>
                          <a:latin typeface="Times New Roman" pitchFamily="18" charset="0"/>
                          <a:ea typeface="微软雅黑" pitchFamily="34" charset="-122"/>
                        </a:defRPr>
                      </a:lvl9pPr>
                    </a:lstStyle>
                    <a:p>
                      <a:pPr marL="0" marR="0" lvl="0" indent="0" algn="l" defTabSz="6858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24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itchFamily="49" charset="-122"/>
                          <a:ea typeface="楷体" pitchFamily="49" charset="-122"/>
                        </a:rPr>
                        <a:t>相对完整地记述新闻事件</a:t>
                      </a:r>
                      <a:r>
                        <a:rPr kumimoji="0" lang="en-US" altLang="zh-CN" sz="24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itchFamily="49" charset="-122"/>
                          <a:ea typeface="楷体" pitchFamily="49" charset="-122"/>
                          <a:cs typeface="楷体" pitchFamily="49" charset="-122"/>
                        </a:rPr>
                        <a:t>，</a:t>
                      </a:r>
                      <a:r>
                        <a:rPr kumimoji="0" lang="zh-CN" altLang="zh-CN" sz="24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itchFamily="49" charset="-122"/>
                          <a:ea typeface="楷体" pitchFamily="49" charset="-122"/>
                        </a:rPr>
                        <a:t>展示其发展过程与社会意义</a:t>
                      </a:r>
                    </a:p>
                  </a:txBody>
                  <a:tcPr marL="66667" marR="66667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6ACAC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731838">
                <a:tc>
                  <a:txBody>
                    <a:bodyPr/>
                    <a:lstStyle>
                      <a:lvl1pPr defTabSz="6858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Times New Roman" pitchFamily="18" charset="0"/>
                          <a:ea typeface="微软雅黑" pitchFamily="34" charset="-122"/>
                        </a:defRPr>
                      </a:lvl1pPr>
                      <a:lvl2pPr marL="742950" indent="-285750" defTabSz="685800" eaLnBrk="0" hangingPunct="0">
                        <a:spcBef>
                          <a:spcPct val="20000"/>
                        </a:spcBef>
                        <a:buFont typeface="Arial" pitchFamily="34" charset="0"/>
                        <a:defRPr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微软雅黑" pitchFamily="34" charset="-122"/>
                        </a:defRPr>
                      </a:lvl2pPr>
                      <a:lvl3pPr marL="1143000" indent="-228600" defTabSz="6858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Times New Roman" pitchFamily="18" charset="0"/>
                          <a:ea typeface="微软雅黑" pitchFamily="34" charset="-122"/>
                        </a:defRPr>
                      </a:lvl3pPr>
                      <a:lvl4pPr marL="1600200" indent="-228600" defTabSz="685800" eaLnBrk="0" hangingPunct="0">
                        <a:spcBef>
                          <a:spcPct val="20000"/>
                        </a:spcBef>
                        <a:buFont typeface="Arial" pitchFamily="34" charset="0"/>
                        <a:defRPr sz="1300">
                          <a:solidFill>
                            <a:schemeClr val="tx1"/>
                          </a:solidFill>
                          <a:latin typeface="Times New Roman" pitchFamily="18" charset="0"/>
                          <a:ea typeface="微软雅黑" pitchFamily="34" charset="-122"/>
                        </a:defRPr>
                      </a:lvl4pPr>
                      <a:lvl5pPr marL="2057400" indent="-228600" defTabSz="685800" eaLnBrk="0" hangingPunct="0">
                        <a:spcBef>
                          <a:spcPct val="20000"/>
                        </a:spcBef>
                        <a:buFont typeface="Arial" pitchFamily="34" charset="0"/>
                        <a:defRPr sz="1300">
                          <a:solidFill>
                            <a:schemeClr val="tx1"/>
                          </a:solidFill>
                          <a:latin typeface="Times New Roman" pitchFamily="18" charset="0"/>
                          <a:ea typeface="微软雅黑" pitchFamily="34" charset="-122"/>
                        </a:defRPr>
                      </a:lvl5pPr>
                      <a:lvl6pPr marL="2514600" indent="-228600" defTabSz="6858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300">
                          <a:solidFill>
                            <a:schemeClr val="tx1"/>
                          </a:solidFill>
                          <a:latin typeface="Times New Roman" pitchFamily="18" charset="0"/>
                          <a:ea typeface="微软雅黑" pitchFamily="34" charset="-122"/>
                        </a:defRPr>
                      </a:lvl6pPr>
                      <a:lvl7pPr marL="2971800" indent="-228600" defTabSz="6858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300">
                          <a:solidFill>
                            <a:schemeClr val="tx1"/>
                          </a:solidFill>
                          <a:latin typeface="Times New Roman" pitchFamily="18" charset="0"/>
                          <a:ea typeface="微软雅黑" pitchFamily="34" charset="-122"/>
                        </a:defRPr>
                      </a:lvl7pPr>
                      <a:lvl8pPr marL="3429000" indent="-228600" defTabSz="6858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300">
                          <a:solidFill>
                            <a:schemeClr val="tx1"/>
                          </a:solidFill>
                          <a:latin typeface="Times New Roman" pitchFamily="18" charset="0"/>
                          <a:ea typeface="微软雅黑" pitchFamily="34" charset="-122"/>
                        </a:defRPr>
                      </a:lvl8pPr>
                      <a:lvl9pPr marL="3886200" indent="-228600" defTabSz="6858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300">
                          <a:solidFill>
                            <a:schemeClr val="tx1"/>
                          </a:solidFill>
                          <a:latin typeface="Times New Roman" pitchFamily="18" charset="0"/>
                          <a:ea typeface="微软雅黑" pitchFamily="34" charset="-122"/>
                        </a:defRPr>
                      </a:lvl9pPr>
                    </a:lstStyle>
                    <a:p>
                      <a:pPr marL="0" marR="0" lvl="0" indent="0" algn="ctr" defTabSz="6858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</a:rPr>
                        <a:t>背景资料</a:t>
                      </a:r>
                    </a:p>
                  </a:txBody>
                  <a:tcPr marL="0" marR="0" marT="0" marB="0" anchor="ctr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defTabSz="6858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Times New Roman" pitchFamily="18" charset="0"/>
                          <a:ea typeface="微软雅黑" pitchFamily="34" charset="-122"/>
                        </a:defRPr>
                      </a:lvl1pPr>
                      <a:lvl2pPr marL="742950" indent="-285750" defTabSz="685800" eaLnBrk="0" hangingPunct="0">
                        <a:spcBef>
                          <a:spcPct val="20000"/>
                        </a:spcBef>
                        <a:buFont typeface="Arial" pitchFamily="34" charset="0"/>
                        <a:defRPr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微软雅黑" pitchFamily="34" charset="-122"/>
                        </a:defRPr>
                      </a:lvl2pPr>
                      <a:lvl3pPr marL="1143000" indent="-228600" defTabSz="6858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Times New Roman" pitchFamily="18" charset="0"/>
                          <a:ea typeface="微软雅黑" pitchFamily="34" charset="-122"/>
                        </a:defRPr>
                      </a:lvl3pPr>
                      <a:lvl4pPr marL="1600200" indent="-228600" defTabSz="685800" eaLnBrk="0" hangingPunct="0">
                        <a:spcBef>
                          <a:spcPct val="20000"/>
                        </a:spcBef>
                        <a:buFont typeface="Arial" pitchFamily="34" charset="0"/>
                        <a:defRPr sz="1300">
                          <a:solidFill>
                            <a:schemeClr val="tx1"/>
                          </a:solidFill>
                          <a:latin typeface="Times New Roman" pitchFamily="18" charset="0"/>
                          <a:ea typeface="微软雅黑" pitchFamily="34" charset="-122"/>
                        </a:defRPr>
                      </a:lvl4pPr>
                      <a:lvl5pPr marL="2057400" indent="-228600" defTabSz="685800" eaLnBrk="0" hangingPunct="0">
                        <a:spcBef>
                          <a:spcPct val="20000"/>
                        </a:spcBef>
                        <a:buFont typeface="Arial" pitchFamily="34" charset="0"/>
                        <a:defRPr sz="1300">
                          <a:solidFill>
                            <a:schemeClr val="tx1"/>
                          </a:solidFill>
                          <a:latin typeface="Times New Roman" pitchFamily="18" charset="0"/>
                          <a:ea typeface="微软雅黑" pitchFamily="34" charset="-122"/>
                        </a:defRPr>
                      </a:lvl5pPr>
                      <a:lvl6pPr marL="2514600" indent="-228600" defTabSz="6858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300">
                          <a:solidFill>
                            <a:schemeClr val="tx1"/>
                          </a:solidFill>
                          <a:latin typeface="Times New Roman" pitchFamily="18" charset="0"/>
                          <a:ea typeface="微软雅黑" pitchFamily="34" charset="-122"/>
                        </a:defRPr>
                      </a:lvl6pPr>
                      <a:lvl7pPr marL="2971800" indent="-228600" defTabSz="6858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300">
                          <a:solidFill>
                            <a:schemeClr val="tx1"/>
                          </a:solidFill>
                          <a:latin typeface="Times New Roman" pitchFamily="18" charset="0"/>
                          <a:ea typeface="微软雅黑" pitchFamily="34" charset="-122"/>
                        </a:defRPr>
                      </a:lvl7pPr>
                      <a:lvl8pPr marL="3429000" indent="-228600" defTabSz="6858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300">
                          <a:solidFill>
                            <a:schemeClr val="tx1"/>
                          </a:solidFill>
                          <a:latin typeface="Times New Roman" pitchFamily="18" charset="0"/>
                          <a:ea typeface="微软雅黑" pitchFamily="34" charset="-122"/>
                        </a:defRPr>
                      </a:lvl8pPr>
                      <a:lvl9pPr marL="3886200" indent="-228600" defTabSz="6858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300">
                          <a:solidFill>
                            <a:schemeClr val="tx1"/>
                          </a:solidFill>
                          <a:latin typeface="Times New Roman" pitchFamily="18" charset="0"/>
                          <a:ea typeface="微软雅黑" pitchFamily="34" charset="-122"/>
                        </a:defRPr>
                      </a:lvl9pPr>
                    </a:lstStyle>
                    <a:p>
                      <a:pPr marL="0" marR="0" lvl="0" indent="0" algn="l" defTabSz="6858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24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itchFamily="49" charset="-122"/>
                          <a:ea typeface="楷体" pitchFamily="49" charset="-122"/>
                        </a:rPr>
                        <a:t>调查并呈现新闻事件的社会历史背景、深层原因等</a:t>
                      </a:r>
                    </a:p>
                  </a:txBody>
                  <a:tcPr marL="66667" marR="66667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6ACAC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731838">
                <a:tc>
                  <a:txBody>
                    <a:bodyPr/>
                    <a:lstStyle>
                      <a:lvl1pPr defTabSz="6858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Times New Roman" pitchFamily="18" charset="0"/>
                          <a:ea typeface="微软雅黑" pitchFamily="34" charset="-122"/>
                        </a:defRPr>
                      </a:lvl1pPr>
                      <a:lvl2pPr marL="742950" indent="-285750" defTabSz="685800" eaLnBrk="0" hangingPunct="0">
                        <a:spcBef>
                          <a:spcPct val="20000"/>
                        </a:spcBef>
                        <a:buFont typeface="Arial" pitchFamily="34" charset="0"/>
                        <a:defRPr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微软雅黑" pitchFamily="34" charset="-122"/>
                        </a:defRPr>
                      </a:lvl2pPr>
                      <a:lvl3pPr marL="1143000" indent="-228600" defTabSz="6858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Times New Roman" pitchFamily="18" charset="0"/>
                          <a:ea typeface="微软雅黑" pitchFamily="34" charset="-122"/>
                        </a:defRPr>
                      </a:lvl3pPr>
                      <a:lvl4pPr marL="1600200" indent="-228600" defTabSz="685800" eaLnBrk="0" hangingPunct="0">
                        <a:spcBef>
                          <a:spcPct val="20000"/>
                        </a:spcBef>
                        <a:buFont typeface="Arial" pitchFamily="34" charset="0"/>
                        <a:defRPr sz="1300">
                          <a:solidFill>
                            <a:schemeClr val="tx1"/>
                          </a:solidFill>
                          <a:latin typeface="Times New Roman" pitchFamily="18" charset="0"/>
                          <a:ea typeface="微软雅黑" pitchFamily="34" charset="-122"/>
                        </a:defRPr>
                      </a:lvl4pPr>
                      <a:lvl5pPr marL="2057400" indent="-228600" defTabSz="685800" eaLnBrk="0" hangingPunct="0">
                        <a:spcBef>
                          <a:spcPct val="20000"/>
                        </a:spcBef>
                        <a:buFont typeface="Arial" pitchFamily="34" charset="0"/>
                        <a:defRPr sz="1300">
                          <a:solidFill>
                            <a:schemeClr val="tx1"/>
                          </a:solidFill>
                          <a:latin typeface="Times New Roman" pitchFamily="18" charset="0"/>
                          <a:ea typeface="微软雅黑" pitchFamily="34" charset="-122"/>
                        </a:defRPr>
                      </a:lvl5pPr>
                      <a:lvl6pPr marL="2514600" indent="-228600" defTabSz="6858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300">
                          <a:solidFill>
                            <a:schemeClr val="tx1"/>
                          </a:solidFill>
                          <a:latin typeface="Times New Roman" pitchFamily="18" charset="0"/>
                          <a:ea typeface="微软雅黑" pitchFamily="34" charset="-122"/>
                        </a:defRPr>
                      </a:lvl6pPr>
                      <a:lvl7pPr marL="2971800" indent="-228600" defTabSz="6858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300">
                          <a:solidFill>
                            <a:schemeClr val="tx1"/>
                          </a:solidFill>
                          <a:latin typeface="Times New Roman" pitchFamily="18" charset="0"/>
                          <a:ea typeface="微软雅黑" pitchFamily="34" charset="-122"/>
                        </a:defRPr>
                      </a:lvl7pPr>
                      <a:lvl8pPr marL="3429000" indent="-228600" defTabSz="6858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300">
                          <a:solidFill>
                            <a:schemeClr val="tx1"/>
                          </a:solidFill>
                          <a:latin typeface="Times New Roman" pitchFamily="18" charset="0"/>
                          <a:ea typeface="微软雅黑" pitchFamily="34" charset="-122"/>
                        </a:defRPr>
                      </a:lvl8pPr>
                      <a:lvl9pPr marL="3886200" indent="-228600" defTabSz="6858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300">
                          <a:solidFill>
                            <a:schemeClr val="tx1"/>
                          </a:solidFill>
                          <a:latin typeface="Times New Roman" pitchFamily="18" charset="0"/>
                          <a:ea typeface="微软雅黑" pitchFamily="34" charset="-122"/>
                        </a:defRPr>
                      </a:lvl9pPr>
                    </a:lstStyle>
                    <a:p>
                      <a:pPr marL="0" marR="0" lvl="0" indent="0" algn="ctr" defTabSz="6858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</a:rPr>
                        <a:t>新闻花絮</a:t>
                      </a:r>
                    </a:p>
                  </a:txBody>
                  <a:tcPr marL="0" marR="0" marT="0" marB="0" anchor="ctr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defTabSz="6858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Times New Roman" pitchFamily="18" charset="0"/>
                          <a:ea typeface="微软雅黑" pitchFamily="34" charset="-122"/>
                        </a:defRPr>
                      </a:lvl1pPr>
                      <a:lvl2pPr marL="742950" indent="-285750" defTabSz="685800" eaLnBrk="0" hangingPunct="0">
                        <a:spcBef>
                          <a:spcPct val="20000"/>
                        </a:spcBef>
                        <a:buFont typeface="Arial" pitchFamily="34" charset="0"/>
                        <a:defRPr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微软雅黑" pitchFamily="34" charset="-122"/>
                        </a:defRPr>
                      </a:lvl2pPr>
                      <a:lvl3pPr marL="1143000" indent="-228600" defTabSz="6858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Times New Roman" pitchFamily="18" charset="0"/>
                          <a:ea typeface="微软雅黑" pitchFamily="34" charset="-122"/>
                        </a:defRPr>
                      </a:lvl3pPr>
                      <a:lvl4pPr marL="1600200" indent="-228600" defTabSz="685800" eaLnBrk="0" hangingPunct="0">
                        <a:spcBef>
                          <a:spcPct val="20000"/>
                        </a:spcBef>
                        <a:buFont typeface="Arial" pitchFamily="34" charset="0"/>
                        <a:defRPr sz="1300">
                          <a:solidFill>
                            <a:schemeClr val="tx1"/>
                          </a:solidFill>
                          <a:latin typeface="Times New Roman" pitchFamily="18" charset="0"/>
                          <a:ea typeface="微软雅黑" pitchFamily="34" charset="-122"/>
                        </a:defRPr>
                      </a:lvl4pPr>
                      <a:lvl5pPr marL="2057400" indent="-228600" defTabSz="685800" eaLnBrk="0" hangingPunct="0">
                        <a:spcBef>
                          <a:spcPct val="20000"/>
                        </a:spcBef>
                        <a:buFont typeface="Arial" pitchFamily="34" charset="0"/>
                        <a:defRPr sz="1300">
                          <a:solidFill>
                            <a:schemeClr val="tx1"/>
                          </a:solidFill>
                          <a:latin typeface="Times New Roman" pitchFamily="18" charset="0"/>
                          <a:ea typeface="微软雅黑" pitchFamily="34" charset="-122"/>
                        </a:defRPr>
                      </a:lvl5pPr>
                      <a:lvl6pPr marL="2514600" indent="-228600" defTabSz="6858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300">
                          <a:solidFill>
                            <a:schemeClr val="tx1"/>
                          </a:solidFill>
                          <a:latin typeface="Times New Roman" pitchFamily="18" charset="0"/>
                          <a:ea typeface="微软雅黑" pitchFamily="34" charset="-122"/>
                        </a:defRPr>
                      </a:lvl6pPr>
                      <a:lvl7pPr marL="2971800" indent="-228600" defTabSz="6858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300">
                          <a:solidFill>
                            <a:schemeClr val="tx1"/>
                          </a:solidFill>
                          <a:latin typeface="Times New Roman" pitchFamily="18" charset="0"/>
                          <a:ea typeface="微软雅黑" pitchFamily="34" charset="-122"/>
                        </a:defRPr>
                      </a:lvl7pPr>
                      <a:lvl8pPr marL="3429000" indent="-228600" defTabSz="6858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300">
                          <a:solidFill>
                            <a:schemeClr val="tx1"/>
                          </a:solidFill>
                          <a:latin typeface="Times New Roman" pitchFamily="18" charset="0"/>
                          <a:ea typeface="微软雅黑" pitchFamily="34" charset="-122"/>
                        </a:defRPr>
                      </a:lvl8pPr>
                      <a:lvl9pPr marL="3886200" indent="-228600" defTabSz="6858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300">
                          <a:solidFill>
                            <a:schemeClr val="tx1"/>
                          </a:solidFill>
                          <a:latin typeface="Times New Roman" pitchFamily="18" charset="0"/>
                          <a:ea typeface="微软雅黑" pitchFamily="34" charset="-122"/>
                        </a:defRPr>
                      </a:lvl9pPr>
                    </a:lstStyle>
                    <a:p>
                      <a:pPr marL="0" marR="0" lvl="0" indent="0" algn="l" defTabSz="6858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24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itchFamily="49" charset="-122"/>
                          <a:ea typeface="楷体" pitchFamily="49" charset="-122"/>
                        </a:rPr>
                        <a:t>记录主体事件之外的一些有价值或有趣的小新闻点</a:t>
                      </a:r>
                    </a:p>
                  </a:txBody>
                  <a:tcPr marL="66667" marR="66667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6ACAC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5140" name="Rectangle 1">
            <a:extLst>
              <a:ext uri="{FF2B5EF4-FFF2-40B4-BE49-F238E27FC236}">
                <a16:creationId xmlns="" xmlns:a16="http://schemas.microsoft.com/office/drawing/2014/main" id="{0FF1E6F8-770D-4E6F-9E8B-CB2638662C1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4213" y="479425"/>
            <a:ext cx="7848600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自选任务：任选下面表格中的一项任务完成。</a:t>
            </a:r>
          </a:p>
        </p:txBody>
      </p:sp>
      <p:grpSp>
        <p:nvGrpSpPr>
          <p:cNvPr id="5141" name="组合 8">
            <a:extLst>
              <a:ext uri="{FF2B5EF4-FFF2-40B4-BE49-F238E27FC236}">
                <a16:creationId xmlns="" xmlns:a16="http://schemas.microsoft.com/office/drawing/2014/main" id="{D981B743-754C-49AD-896E-E4B0D9DCD25A}"/>
              </a:ext>
            </a:extLst>
          </p:cNvPr>
          <p:cNvGrpSpPr>
            <a:grpSpLocks/>
          </p:cNvGrpSpPr>
          <p:nvPr/>
        </p:nvGrpSpPr>
        <p:grpSpPr bwMode="auto">
          <a:xfrm>
            <a:off x="0" y="-20638"/>
            <a:ext cx="2006600" cy="523876"/>
            <a:chOff x="70" y="-63"/>
            <a:chExt cx="3161" cy="824"/>
          </a:xfrm>
        </p:grpSpPr>
        <p:sp>
          <p:nvSpPr>
            <p:cNvPr id="5142" name="文本框 6">
              <a:extLst>
                <a:ext uri="{FF2B5EF4-FFF2-40B4-BE49-F238E27FC236}">
                  <a16:creationId xmlns="" xmlns:a16="http://schemas.microsoft.com/office/drawing/2014/main" id="{9416C818-6700-489A-BA37-8E72914523C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78" y="-63"/>
              <a:ext cx="2553" cy="8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kumimoji="1" lang="zh-CN" altLang="en-US" sz="2800">
                  <a:latin typeface="黑体" panose="02010609060101010101" pitchFamily="49" charset="-122"/>
                  <a:ea typeface="黑体" panose="02010609060101010101" pitchFamily="49" charset="-122"/>
                </a:rPr>
                <a:t>整体感知</a:t>
              </a:r>
            </a:p>
          </p:txBody>
        </p:sp>
        <p:cxnSp>
          <p:nvCxnSpPr>
            <p:cNvPr id="6" name="直线连接符 9">
              <a:extLst>
                <a:ext uri="{FF2B5EF4-FFF2-40B4-BE49-F238E27FC236}">
                  <a16:creationId xmlns="" xmlns:a16="http://schemas.microsoft.com/office/drawing/2014/main" id="{CD6C2CD7-CF11-41FE-8DE2-6ADD8384DF0E}"/>
                </a:ext>
              </a:extLst>
            </p:cNvPr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菱形 6">
              <a:extLst>
                <a:ext uri="{FF2B5EF4-FFF2-40B4-BE49-F238E27FC236}">
                  <a16:creationId xmlns="" xmlns:a16="http://schemas.microsoft.com/office/drawing/2014/main" id="{2F27D95C-AD08-4922-AE1B-2585E58B4A9B}"/>
                </a:ext>
              </a:extLst>
            </p:cNvPr>
            <p:cNvSpPr/>
            <p:nvPr/>
          </p:nvSpPr>
          <p:spPr>
            <a:xfrm>
              <a:off x="125" y="149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矩形 5">
            <a:extLst>
              <a:ext uri="{FF2B5EF4-FFF2-40B4-BE49-F238E27FC236}">
                <a16:creationId xmlns="" xmlns:a16="http://schemas.microsoft.com/office/drawing/2014/main" id="{B5110789-7139-4FAD-A631-49EB5B47603F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5650" y="1779588"/>
            <a:ext cx="7345363" cy="203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首先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确定一个恰当的标题。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标题要准确概括消息的主要内容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尽可能重点突出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简洁醒目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以引起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读者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的关注。</a:t>
            </a:r>
          </a:p>
        </p:txBody>
      </p:sp>
      <p:sp>
        <p:nvSpPr>
          <p:cNvPr id="6147" name="矩形 6">
            <a:extLst>
              <a:ext uri="{FF2B5EF4-FFF2-40B4-BE49-F238E27FC236}">
                <a16:creationId xmlns="" xmlns:a16="http://schemas.microsoft.com/office/drawing/2014/main" id="{404C85F8-AD2C-4844-9442-09CB5C269FA1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5650" y="896938"/>
            <a:ext cx="3055938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关于消息的写作</a:t>
            </a:r>
          </a:p>
        </p:txBody>
      </p:sp>
      <p:grpSp>
        <p:nvGrpSpPr>
          <p:cNvPr id="6148" name="组合 9">
            <a:extLst>
              <a:ext uri="{FF2B5EF4-FFF2-40B4-BE49-F238E27FC236}">
                <a16:creationId xmlns="" xmlns:a16="http://schemas.microsoft.com/office/drawing/2014/main" id="{441B60AE-4511-4797-9D1E-885F285B88D9}"/>
              </a:ext>
            </a:extLst>
          </p:cNvPr>
          <p:cNvGrpSpPr>
            <a:grpSpLocks/>
          </p:cNvGrpSpPr>
          <p:nvPr/>
        </p:nvGrpSpPr>
        <p:grpSpPr bwMode="auto">
          <a:xfrm>
            <a:off x="44450" y="-39688"/>
            <a:ext cx="2006600" cy="522288"/>
            <a:chOff x="70" y="-63"/>
            <a:chExt cx="3160" cy="824"/>
          </a:xfrm>
        </p:grpSpPr>
        <p:sp>
          <p:nvSpPr>
            <p:cNvPr id="6149" name="文本框 6">
              <a:extLst>
                <a:ext uri="{FF2B5EF4-FFF2-40B4-BE49-F238E27FC236}">
                  <a16:creationId xmlns="" xmlns:a16="http://schemas.microsoft.com/office/drawing/2014/main" id="{77BEE975-CE55-40E9-A4ED-26CEB2C33EC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78" y="-63"/>
              <a:ext cx="2552" cy="8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kumimoji="1" lang="zh-CN" altLang="en-US" sz="2800">
                  <a:latin typeface="黑体" panose="02010609060101010101" pitchFamily="49" charset="-122"/>
                  <a:ea typeface="黑体" panose="02010609060101010101" pitchFamily="49" charset="-122"/>
                </a:rPr>
                <a:t>精读细研</a:t>
              </a:r>
            </a:p>
          </p:txBody>
        </p:sp>
        <p:cxnSp>
          <p:nvCxnSpPr>
            <p:cNvPr id="10" name="直线连接符 9">
              <a:extLst>
                <a:ext uri="{FF2B5EF4-FFF2-40B4-BE49-F238E27FC236}">
                  <a16:creationId xmlns="" xmlns:a16="http://schemas.microsoft.com/office/drawing/2014/main" id="{F85DA303-6D8D-4A83-94D3-676990B8E6C1}"/>
                </a:ext>
              </a:extLst>
            </p:cNvPr>
            <p:cNvCxnSpPr/>
            <p:nvPr/>
          </p:nvCxnSpPr>
          <p:spPr>
            <a:xfrm>
              <a:off x="70" y="701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菱形 10">
              <a:extLst>
                <a:ext uri="{FF2B5EF4-FFF2-40B4-BE49-F238E27FC236}">
                  <a16:creationId xmlns="" xmlns:a16="http://schemas.microsoft.com/office/drawing/2014/main" id="{3FC063AB-1D1B-45CE-8CC5-8A0F605DFEEB}"/>
                </a:ext>
              </a:extLst>
            </p:cNvPr>
            <p:cNvSpPr/>
            <p:nvPr/>
          </p:nvSpPr>
          <p:spPr>
            <a:xfrm>
              <a:off x="125" y="147"/>
              <a:ext cx="553" cy="554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矩形 1">
            <a:extLst>
              <a:ext uri="{FF2B5EF4-FFF2-40B4-BE49-F238E27FC236}">
                <a16:creationId xmlns="" xmlns:a16="http://schemas.microsoft.com/office/drawing/2014/main" id="{07B3807B-34C5-47EF-9634-EB26D0CBF9D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188" y="574675"/>
            <a:ext cx="8064500" cy="3970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其次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合理安排正文的结构。</a:t>
            </a:r>
            <a:endParaRPr lang="en-US" altLang="zh-CN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消息的正文一般包括导语、主体、背景和结语四部分。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(1)</a:t>
            </a:r>
            <a:r>
              <a:rPr lang="zh-CN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导语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是用简要的文字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集中呈现最重要、最新鲜或最有特点的新闻事实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提示消息的要旨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吸引读者进一步阅读文章。</a:t>
            </a:r>
          </a:p>
        </p:txBody>
      </p:sp>
      <p:grpSp>
        <p:nvGrpSpPr>
          <p:cNvPr id="7171" name="组合 9">
            <a:extLst>
              <a:ext uri="{FF2B5EF4-FFF2-40B4-BE49-F238E27FC236}">
                <a16:creationId xmlns="" xmlns:a16="http://schemas.microsoft.com/office/drawing/2014/main" id="{20905A3B-8449-4B99-AC23-C225E1C7EFD5}"/>
              </a:ext>
            </a:extLst>
          </p:cNvPr>
          <p:cNvGrpSpPr>
            <a:grpSpLocks/>
          </p:cNvGrpSpPr>
          <p:nvPr/>
        </p:nvGrpSpPr>
        <p:grpSpPr bwMode="auto">
          <a:xfrm>
            <a:off x="44450" y="-39688"/>
            <a:ext cx="2006600" cy="522288"/>
            <a:chOff x="70" y="-63"/>
            <a:chExt cx="3160" cy="824"/>
          </a:xfrm>
        </p:grpSpPr>
        <p:sp>
          <p:nvSpPr>
            <p:cNvPr id="7172" name="文本框 6">
              <a:extLst>
                <a:ext uri="{FF2B5EF4-FFF2-40B4-BE49-F238E27FC236}">
                  <a16:creationId xmlns="" xmlns:a16="http://schemas.microsoft.com/office/drawing/2014/main" id="{2869BE75-B441-44ED-9A4D-1FD1C531C1D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78" y="-63"/>
              <a:ext cx="2552" cy="8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kumimoji="1" lang="zh-CN" altLang="en-US" sz="2800">
                  <a:latin typeface="黑体" panose="02010609060101010101" pitchFamily="49" charset="-122"/>
                  <a:ea typeface="黑体" panose="02010609060101010101" pitchFamily="49" charset="-122"/>
                </a:rPr>
                <a:t>精读细研</a:t>
              </a:r>
            </a:p>
          </p:txBody>
        </p:sp>
        <p:cxnSp>
          <p:nvCxnSpPr>
            <p:cNvPr id="5" name="直线连接符 9">
              <a:extLst>
                <a:ext uri="{FF2B5EF4-FFF2-40B4-BE49-F238E27FC236}">
                  <a16:creationId xmlns="" xmlns:a16="http://schemas.microsoft.com/office/drawing/2014/main" id="{F215EA98-0B95-40A8-9BD9-FF2CD1054446}"/>
                </a:ext>
              </a:extLst>
            </p:cNvPr>
            <p:cNvCxnSpPr/>
            <p:nvPr/>
          </p:nvCxnSpPr>
          <p:spPr>
            <a:xfrm>
              <a:off x="70" y="701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菱形 5">
              <a:extLst>
                <a:ext uri="{FF2B5EF4-FFF2-40B4-BE49-F238E27FC236}">
                  <a16:creationId xmlns="" xmlns:a16="http://schemas.microsoft.com/office/drawing/2014/main" id="{A79AAA23-F428-4328-8814-32B88A1CA91F}"/>
                </a:ext>
              </a:extLst>
            </p:cNvPr>
            <p:cNvSpPr/>
            <p:nvPr/>
          </p:nvSpPr>
          <p:spPr>
            <a:xfrm>
              <a:off x="125" y="147"/>
              <a:ext cx="553" cy="554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矩形 1">
            <a:extLst>
              <a:ext uri="{FF2B5EF4-FFF2-40B4-BE49-F238E27FC236}">
                <a16:creationId xmlns="" xmlns:a16="http://schemas.microsoft.com/office/drawing/2014/main" id="{DBF67FC0-BA57-49D9-9C4F-A09CF4C3018E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6263" y="700088"/>
            <a:ext cx="8243887" cy="3970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(2)</a:t>
            </a:r>
            <a:r>
              <a:rPr lang="zh-CN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主体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是消息的主要部分。它承接导语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具体叙述新闻事实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提供更详尽的信息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；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有时还要阐述导语所揭示的主题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或回答导语中提出的问题。</a:t>
            </a:r>
          </a:p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(3)</a:t>
            </a:r>
            <a:r>
              <a:rPr lang="zh-CN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背景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是指消息所报道事实的历史情况和环境条件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通过对比、说明和阐释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使报道更加具体和深入。背景一般暗含在主体中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也可放在导语和结尾部分。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8195" name="组合 9">
            <a:extLst>
              <a:ext uri="{FF2B5EF4-FFF2-40B4-BE49-F238E27FC236}">
                <a16:creationId xmlns="" xmlns:a16="http://schemas.microsoft.com/office/drawing/2014/main" id="{BB920577-5408-47DA-A3EF-2AC16913B77F}"/>
              </a:ext>
            </a:extLst>
          </p:cNvPr>
          <p:cNvGrpSpPr>
            <a:grpSpLocks/>
          </p:cNvGrpSpPr>
          <p:nvPr/>
        </p:nvGrpSpPr>
        <p:grpSpPr bwMode="auto">
          <a:xfrm>
            <a:off x="44450" y="-39688"/>
            <a:ext cx="2006600" cy="522288"/>
            <a:chOff x="70" y="-63"/>
            <a:chExt cx="3160" cy="824"/>
          </a:xfrm>
        </p:grpSpPr>
        <p:sp>
          <p:nvSpPr>
            <p:cNvPr id="8196" name="文本框 6">
              <a:extLst>
                <a:ext uri="{FF2B5EF4-FFF2-40B4-BE49-F238E27FC236}">
                  <a16:creationId xmlns="" xmlns:a16="http://schemas.microsoft.com/office/drawing/2014/main" id="{E51C3182-43B4-45FC-9CF5-303C60BBFB1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78" y="-63"/>
              <a:ext cx="2552" cy="8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kumimoji="1" lang="zh-CN" altLang="en-US" sz="2800">
                  <a:latin typeface="黑体" panose="02010609060101010101" pitchFamily="49" charset="-122"/>
                  <a:ea typeface="黑体" panose="02010609060101010101" pitchFamily="49" charset="-122"/>
                </a:rPr>
                <a:t>精读细研</a:t>
              </a:r>
            </a:p>
          </p:txBody>
        </p:sp>
        <p:cxnSp>
          <p:nvCxnSpPr>
            <p:cNvPr id="5" name="直线连接符 9">
              <a:extLst>
                <a:ext uri="{FF2B5EF4-FFF2-40B4-BE49-F238E27FC236}">
                  <a16:creationId xmlns="" xmlns:a16="http://schemas.microsoft.com/office/drawing/2014/main" id="{9830FECE-AEC8-4F62-B547-D22A77D6A85D}"/>
                </a:ext>
              </a:extLst>
            </p:cNvPr>
            <p:cNvCxnSpPr/>
            <p:nvPr/>
          </p:nvCxnSpPr>
          <p:spPr>
            <a:xfrm>
              <a:off x="70" y="701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菱形 5">
              <a:extLst>
                <a:ext uri="{FF2B5EF4-FFF2-40B4-BE49-F238E27FC236}">
                  <a16:creationId xmlns="" xmlns:a16="http://schemas.microsoft.com/office/drawing/2014/main" id="{A2CF90ED-059D-4269-84F6-3FF5C7DD284A}"/>
                </a:ext>
              </a:extLst>
            </p:cNvPr>
            <p:cNvSpPr/>
            <p:nvPr/>
          </p:nvSpPr>
          <p:spPr>
            <a:xfrm>
              <a:off x="125" y="147"/>
              <a:ext cx="553" cy="554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矩形 1">
            <a:extLst>
              <a:ext uri="{FF2B5EF4-FFF2-40B4-BE49-F238E27FC236}">
                <a16:creationId xmlns="" xmlns:a16="http://schemas.microsoft.com/office/drawing/2014/main" id="{908598C9-15F7-49DF-9B95-C2DBBA0610A7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9750" y="646113"/>
            <a:ext cx="8064500" cy="3970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(4)</a:t>
            </a:r>
            <a:r>
              <a:rPr lang="zh-CN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结语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是消息的最后一句或最后一段话。有时候对全篇做小结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以加深读者的印象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；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有时候写出发展趋势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引起读者注意。</a:t>
            </a:r>
          </a:p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(5)</a:t>
            </a:r>
            <a:r>
              <a:rPr lang="zh-CN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附加部分——电头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指放在导语前面的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或是用括号的形式介绍发稿通讯社、发稿时间及发稿记者等情况的文字。</a:t>
            </a:r>
          </a:p>
        </p:txBody>
      </p:sp>
      <p:grpSp>
        <p:nvGrpSpPr>
          <p:cNvPr id="9219" name="组合 9">
            <a:extLst>
              <a:ext uri="{FF2B5EF4-FFF2-40B4-BE49-F238E27FC236}">
                <a16:creationId xmlns="" xmlns:a16="http://schemas.microsoft.com/office/drawing/2014/main" id="{2606D9F2-3F94-43B3-A6CC-6A9B0E7D6B53}"/>
              </a:ext>
            </a:extLst>
          </p:cNvPr>
          <p:cNvGrpSpPr>
            <a:grpSpLocks/>
          </p:cNvGrpSpPr>
          <p:nvPr/>
        </p:nvGrpSpPr>
        <p:grpSpPr bwMode="auto">
          <a:xfrm>
            <a:off x="44450" y="-39688"/>
            <a:ext cx="2006600" cy="522288"/>
            <a:chOff x="70" y="-63"/>
            <a:chExt cx="3160" cy="824"/>
          </a:xfrm>
        </p:grpSpPr>
        <p:sp>
          <p:nvSpPr>
            <p:cNvPr id="9220" name="文本框 6">
              <a:extLst>
                <a:ext uri="{FF2B5EF4-FFF2-40B4-BE49-F238E27FC236}">
                  <a16:creationId xmlns="" xmlns:a16="http://schemas.microsoft.com/office/drawing/2014/main" id="{229A7A6A-EF72-4507-BF7B-494A25ABCBC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78" y="-63"/>
              <a:ext cx="2552" cy="8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kumimoji="1" lang="zh-CN" altLang="en-US" sz="2800">
                  <a:latin typeface="黑体" panose="02010609060101010101" pitchFamily="49" charset="-122"/>
                  <a:ea typeface="黑体" panose="02010609060101010101" pitchFamily="49" charset="-122"/>
                </a:rPr>
                <a:t>精读细研</a:t>
              </a:r>
            </a:p>
          </p:txBody>
        </p:sp>
        <p:cxnSp>
          <p:nvCxnSpPr>
            <p:cNvPr id="5" name="直线连接符 9">
              <a:extLst>
                <a:ext uri="{FF2B5EF4-FFF2-40B4-BE49-F238E27FC236}">
                  <a16:creationId xmlns="" xmlns:a16="http://schemas.microsoft.com/office/drawing/2014/main" id="{C10AD8CE-C9CF-4408-B93F-A1E8B3303304}"/>
                </a:ext>
              </a:extLst>
            </p:cNvPr>
            <p:cNvCxnSpPr/>
            <p:nvPr/>
          </p:nvCxnSpPr>
          <p:spPr>
            <a:xfrm>
              <a:off x="70" y="701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菱形 5">
              <a:extLst>
                <a:ext uri="{FF2B5EF4-FFF2-40B4-BE49-F238E27FC236}">
                  <a16:creationId xmlns="" xmlns:a16="http://schemas.microsoft.com/office/drawing/2014/main" id="{E089D518-C337-47EC-A638-2F0CA61D45A3}"/>
                </a:ext>
              </a:extLst>
            </p:cNvPr>
            <p:cNvSpPr/>
            <p:nvPr/>
          </p:nvSpPr>
          <p:spPr>
            <a:xfrm>
              <a:off x="125" y="147"/>
              <a:ext cx="553" cy="554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矩形 1">
            <a:extLst>
              <a:ext uri="{FF2B5EF4-FFF2-40B4-BE49-F238E27FC236}">
                <a16:creationId xmlns="" xmlns:a16="http://schemas.microsoft.com/office/drawing/2014/main" id="{9CEA2C8D-F2ED-4E83-8328-1E3E497037D2}"/>
              </a:ext>
            </a:extLst>
          </p:cNvPr>
          <p:cNvSpPr>
            <a:spLocks noChangeArrowheads="1"/>
          </p:cNvSpPr>
          <p:nvPr/>
        </p:nvSpPr>
        <p:spPr bwMode="auto">
          <a:xfrm rot="10800000" flipV="1">
            <a:off x="754063" y="771525"/>
            <a:ext cx="7705725" cy="3455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消息正文的结构通常是按照重要性递减的原则安排的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即所谓“</a:t>
            </a:r>
            <a:r>
              <a:rPr lang="zh-CN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倒金字塔结构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”。其中</a:t>
            </a:r>
            <a:r>
              <a:rPr lang="zh-CN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导语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部分集中讲述</a:t>
            </a:r>
            <a:r>
              <a:rPr lang="zh-CN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最重要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的新闻事实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；</a:t>
            </a:r>
            <a:r>
              <a:rPr lang="zh-CN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此后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随文章的展开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事实的</a:t>
            </a:r>
            <a:r>
              <a:rPr lang="zh-CN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重要性逐渐减弱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；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如果有相关的背景材料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一般放在新闻事实的后面。</a:t>
            </a:r>
          </a:p>
        </p:txBody>
      </p:sp>
      <p:grpSp>
        <p:nvGrpSpPr>
          <p:cNvPr id="10243" name="组合 9">
            <a:extLst>
              <a:ext uri="{FF2B5EF4-FFF2-40B4-BE49-F238E27FC236}">
                <a16:creationId xmlns="" xmlns:a16="http://schemas.microsoft.com/office/drawing/2014/main" id="{9DAA3C1C-3F2C-4FCA-801E-CAC259658E7B}"/>
              </a:ext>
            </a:extLst>
          </p:cNvPr>
          <p:cNvGrpSpPr>
            <a:grpSpLocks/>
          </p:cNvGrpSpPr>
          <p:nvPr/>
        </p:nvGrpSpPr>
        <p:grpSpPr bwMode="auto">
          <a:xfrm>
            <a:off x="44450" y="-39688"/>
            <a:ext cx="2006600" cy="522288"/>
            <a:chOff x="70" y="-63"/>
            <a:chExt cx="3160" cy="824"/>
          </a:xfrm>
        </p:grpSpPr>
        <p:sp>
          <p:nvSpPr>
            <p:cNvPr id="10244" name="文本框 6">
              <a:extLst>
                <a:ext uri="{FF2B5EF4-FFF2-40B4-BE49-F238E27FC236}">
                  <a16:creationId xmlns="" xmlns:a16="http://schemas.microsoft.com/office/drawing/2014/main" id="{64E4B67E-1B89-4EFF-8252-8E5E668ADF3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78" y="-63"/>
              <a:ext cx="2552" cy="8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kumimoji="1" lang="zh-CN" altLang="en-US" sz="2800">
                  <a:latin typeface="黑体" panose="02010609060101010101" pitchFamily="49" charset="-122"/>
                  <a:ea typeface="黑体" panose="02010609060101010101" pitchFamily="49" charset="-122"/>
                </a:rPr>
                <a:t>精读细研</a:t>
              </a:r>
            </a:p>
          </p:txBody>
        </p:sp>
        <p:cxnSp>
          <p:nvCxnSpPr>
            <p:cNvPr id="5" name="直线连接符 9">
              <a:extLst>
                <a:ext uri="{FF2B5EF4-FFF2-40B4-BE49-F238E27FC236}">
                  <a16:creationId xmlns="" xmlns:a16="http://schemas.microsoft.com/office/drawing/2014/main" id="{BBB11C84-6CE1-4649-A6FD-AD7DA78B62A6}"/>
                </a:ext>
              </a:extLst>
            </p:cNvPr>
            <p:cNvCxnSpPr/>
            <p:nvPr/>
          </p:nvCxnSpPr>
          <p:spPr>
            <a:xfrm>
              <a:off x="70" y="701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菱形 5">
              <a:extLst>
                <a:ext uri="{FF2B5EF4-FFF2-40B4-BE49-F238E27FC236}">
                  <a16:creationId xmlns="" xmlns:a16="http://schemas.microsoft.com/office/drawing/2014/main" id="{48F530DB-E2BF-4DFA-8D5E-53B3A839BA4B}"/>
                </a:ext>
              </a:extLst>
            </p:cNvPr>
            <p:cNvSpPr/>
            <p:nvPr/>
          </p:nvSpPr>
          <p:spPr>
            <a:xfrm>
              <a:off x="125" y="147"/>
              <a:ext cx="553" cy="554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《七彩课堂》课件模板（新）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713</TotalTime>
  <Words>2438</Words>
  <Application>Microsoft Office PowerPoint</Application>
  <PresentationFormat>全屏显示(16:9)</PresentationFormat>
  <Paragraphs>87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3" baseType="lpstr">
      <vt:lpstr>Arial</vt:lpstr>
      <vt:lpstr>宋体</vt:lpstr>
      <vt:lpstr>微软雅黑</vt:lpstr>
      <vt:lpstr>Calibri</vt:lpstr>
      <vt:lpstr>楷体</vt:lpstr>
      <vt:lpstr>Xingkai SC</vt:lpstr>
      <vt:lpstr>Times New Roman</vt:lpstr>
      <vt:lpstr>Kaiti SC</vt:lpstr>
      <vt:lpstr>黑体</vt:lpstr>
      <vt:lpstr>Impact</vt:lpstr>
      <vt:lpstr>《七彩课堂》课件模板（新）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USER</dc:creator>
  <cp:lastModifiedBy>xb21cn</cp:lastModifiedBy>
  <cp:revision>585</cp:revision>
  <dcterms:created xsi:type="dcterms:W3CDTF">2018-11-06T06:39:21Z</dcterms:created>
  <dcterms:modified xsi:type="dcterms:W3CDTF">2020-03-27T06:26:28Z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2052-11.1.0.8203</vt:lpwstr>
  </property>
</Properties>
</file>